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Calibri (MS)" charset="1" panose="020F0502020204030204"/>
      <p:regular r:id="rId22"/>
    </p:embeddedFont>
    <p:embeddedFont>
      <p:font typeface="Press Start 2P" charset="1" panose="00000500000000000000"/>
      <p:regular r:id="rId24"/>
    </p:embeddedFont>
    <p:embeddedFont>
      <p:font typeface="Calibri (MS) Italics" charset="1" panose="020F05020202040A0204"/>
      <p:regular r:id="rId25"/>
    </p:embeddedFont>
    <p:embeddedFont>
      <p:font typeface="Calibri (MS) Bold" charset="1" panose="020F0702030404030204"/>
      <p:regular r:id="rId27"/>
    </p:embeddedFont>
    <p:embeddedFont>
      <p:font typeface="Arial" charset="1" panose="020B0502020202020204"/>
      <p:regular r:id="rId30"/>
    </p:embeddedFont>
    <p:embeddedFont>
      <p:font typeface="Arial Bold" charset="1" panose="020B0802020202020204"/>
      <p:regular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notesMasters/notesMaster1.xml" Type="http://schemas.openxmlformats.org/officeDocument/2006/relationships/notesMaster"/><Relationship Id="rId2" Target="presProps.xml" Type="http://schemas.openxmlformats.org/officeDocument/2006/relationships/presProps"/><Relationship Id="rId20" Target="theme/theme2.xml" Type="http://schemas.openxmlformats.org/officeDocument/2006/relationships/theme"/><Relationship Id="rId21" Target="notesSlides/notesSlide1.xml" Type="http://schemas.openxmlformats.org/officeDocument/2006/relationships/notesSlide"/><Relationship Id="rId22" Target="fonts/font22.fntdata" Type="http://schemas.openxmlformats.org/officeDocument/2006/relationships/font"/><Relationship Id="rId23" Target="notesSlides/notesSlide2.xml" Type="http://schemas.openxmlformats.org/officeDocument/2006/relationships/notesSlide"/><Relationship Id="rId24" Target="fonts/font24.fntdata" Type="http://schemas.openxmlformats.org/officeDocument/2006/relationships/font"/><Relationship Id="rId25" Target="fonts/font25.fntdata" Type="http://schemas.openxmlformats.org/officeDocument/2006/relationships/font"/><Relationship Id="rId26" Target="notesSlides/notesSlide3.xml" Type="http://schemas.openxmlformats.org/officeDocument/2006/relationships/notesSlide"/><Relationship Id="rId27" Target="fonts/font27.fntdata" Type="http://schemas.openxmlformats.org/officeDocument/2006/relationships/font"/><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6.xml" Type="http://schemas.openxmlformats.org/officeDocument/2006/relationships/notesSlide"/><Relationship Id="rId32" Target="fonts/font32.fntdata" Type="http://schemas.openxmlformats.org/officeDocument/2006/relationships/font"/><Relationship Id="rId33" Target="notesSlides/notesSlide7.xml" Type="http://schemas.openxmlformats.org/officeDocument/2006/relationships/notesSlide"/><Relationship Id="rId34" Target="notesSlides/notesSlide8.xml" Type="http://schemas.openxmlformats.org/officeDocument/2006/relationships/notesSlide"/><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png" Type="http://schemas.openxmlformats.org/officeDocument/2006/relationships/image"/><Relationship Id="rId12" Target="../media/image21.png" Type="http://schemas.openxmlformats.org/officeDocument/2006/relationships/image"/><Relationship Id="rId2" Target="../notesSlides/notesSlide12.xml" Type="http://schemas.openxmlformats.org/officeDocument/2006/relationships/notesSlide"/><Relationship Id="rId3" Target="../media/image1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0.png" Type="http://schemas.openxmlformats.org/officeDocument/2006/relationships/image"/><Relationship Id="rId12" Target="../media/image23.png" Type="http://schemas.openxmlformats.org/officeDocument/2006/relationships/image"/><Relationship Id="rId2" Target="../notesSlides/notesSlide13.xml" Type="http://schemas.openxmlformats.org/officeDocument/2006/relationships/notesSlide"/><Relationship Id="rId3" Target="../media/image2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Fii găsit atunci când caută: SEO</a:t>
              </a:r>
            </a:p>
          </p:txBody>
        </p:sp>
      </p:grpSp>
      <p:grpSp>
        <p:nvGrpSpPr>
          <p:cNvPr name="Group 7" id="7"/>
          <p:cNvGrpSpPr/>
          <p:nvPr/>
        </p:nvGrpSpPr>
        <p:grpSpPr>
          <a:xfrm rot="0">
            <a:off x="6768984" y="1562384"/>
            <a:ext cx="8411002" cy="7162232"/>
            <a:chOff x="0" y="0"/>
            <a:chExt cx="11214670" cy="9549642"/>
          </a:xfrm>
        </p:grpSpPr>
        <p:sp>
          <p:nvSpPr>
            <p:cNvPr name="Freeform 8" id="8"/>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70C573"/>
            </a:solidFill>
          </p:spPr>
        </p:sp>
        <p:sp>
          <p:nvSpPr>
            <p:cNvPr name="Freeform 9" id="9"/>
            <p:cNvSpPr/>
            <p:nvPr/>
          </p:nvSpPr>
          <p:spPr>
            <a:xfrm flipH="false" flipV="false" rot="0">
              <a:off x="25400" y="25400"/>
              <a:ext cx="11163808" cy="9498838"/>
            </a:xfrm>
            <a:custGeom>
              <a:avLst/>
              <a:gdLst/>
              <a:ahLst/>
              <a:cxnLst/>
              <a:rect r="r" b="b" t="t" l="l"/>
              <a:pathLst>
                <a:path h="9498838" w="11163808">
                  <a:moveTo>
                    <a:pt x="5581904" y="0"/>
                  </a:moveTo>
                  <a:lnTo>
                    <a:pt x="5581904" y="9498838"/>
                  </a:lnTo>
                  <a:moveTo>
                    <a:pt x="0" y="4749419"/>
                  </a:moveTo>
                  <a:lnTo>
                    <a:pt x="11163808" y="4749419"/>
                  </a:lnTo>
                </a:path>
              </a:pathLst>
            </a:custGeom>
            <a:solidFill>
              <a:srgbClr val="000000">
                <a:alpha val="0"/>
              </a:srgbClr>
            </a:solidFill>
          </p:spPr>
        </p:sp>
        <p:sp>
          <p:nvSpPr>
            <p:cNvPr name="Freeform 10" id="10"/>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000000">
                <a:alpha val="0"/>
              </a:srgbClr>
            </a:solidFill>
          </p:spPr>
        </p:sp>
        <p:sp>
          <p:nvSpPr>
            <p:cNvPr name="Freeform 11" id="11"/>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sp>
          <p:nvSpPr>
            <p:cNvPr name="Freeform 12" id="12"/>
            <p:cNvSpPr/>
            <p:nvPr/>
          </p:nvSpPr>
          <p:spPr>
            <a:xfrm flipH="false" flipV="false" rot="0">
              <a:off x="25400" y="25400"/>
              <a:ext cx="11163808" cy="9498838"/>
            </a:xfrm>
            <a:custGeom>
              <a:avLst/>
              <a:gdLst/>
              <a:ahLst/>
              <a:cxnLst/>
              <a:rect r="r" b="b" t="t" l="l"/>
              <a:pathLst>
                <a:path h="9498838" w="11163808">
                  <a:moveTo>
                    <a:pt x="5607304" y="0"/>
                  </a:moveTo>
                  <a:lnTo>
                    <a:pt x="5607304" y="9498838"/>
                  </a:lnTo>
                  <a:lnTo>
                    <a:pt x="5556504" y="9498838"/>
                  </a:lnTo>
                  <a:lnTo>
                    <a:pt x="5556504" y="0"/>
                  </a:lnTo>
                  <a:close/>
                  <a:moveTo>
                    <a:pt x="0" y="4724019"/>
                  </a:moveTo>
                  <a:lnTo>
                    <a:pt x="11163808" y="4724019"/>
                  </a:lnTo>
                  <a:lnTo>
                    <a:pt x="11163808" y="4774819"/>
                  </a:lnTo>
                  <a:lnTo>
                    <a:pt x="0" y="4774819"/>
                  </a:lnTo>
                  <a:close/>
                </a:path>
              </a:pathLst>
            </a:custGeom>
            <a:solidFill>
              <a:srgbClr val="2B522D"/>
            </a:solidFill>
          </p:spPr>
        </p:sp>
        <p:sp>
          <p:nvSpPr>
            <p:cNvPr name="Freeform 13" id="13"/>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grpSp>
      <p:sp>
        <p:nvSpPr>
          <p:cNvPr name="TextBox 14" id="14"/>
          <p:cNvSpPr txBox="true"/>
          <p:nvPr/>
        </p:nvSpPr>
        <p:spPr>
          <a:xfrm rot="0">
            <a:off x="8100354" y="3071349"/>
            <a:ext cx="2529613" cy="2000250"/>
          </a:xfrm>
          <a:prstGeom prst="rect">
            <a:avLst/>
          </a:prstGeom>
        </p:spPr>
        <p:txBody>
          <a:bodyPr anchor="t" rtlCol="false" tIns="0" lIns="0" bIns="0" rIns="0">
            <a:spAutoFit/>
          </a:bodyPr>
          <a:lstStyle/>
          <a:p>
            <a:pPr algn="l" marL="0" indent="0" lvl="0">
              <a:lnSpc>
                <a:spcPts val="5040"/>
              </a:lnSpc>
            </a:pPr>
            <a:r>
              <a:rPr lang="en-US" sz="4200">
                <a:solidFill>
                  <a:srgbClr val="000000"/>
                </a:solidFill>
                <a:latin typeface="Arial"/>
                <a:ea typeface="Arial"/>
                <a:cs typeface="Arial"/>
                <a:sym typeface="Arial"/>
              </a:rPr>
              <a:t>Cuvinte cheie de cercetare</a:t>
            </a:r>
          </a:p>
        </p:txBody>
      </p:sp>
      <p:sp>
        <p:nvSpPr>
          <p:cNvPr name="TextBox 15" id="15"/>
          <p:cNvSpPr txBox="true"/>
          <p:nvPr/>
        </p:nvSpPr>
        <p:spPr>
          <a:xfrm rot="0">
            <a:off x="11490970" y="3074717"/>
            <a:ext cx="2529613" cy="1362075"/>
          </a:xfrm>
          <a:prstGeom prst="rect">
            <a:avLst/>
          </a:prstGeom>
        </p:spPr>
        <p:txBody>
          <a:bodyPr anchor="t" rtlCol="false" tIns="0" lIns="0" bIns="0" rIns="0">
            <a:spAutoFit/>
          </a:bodyPr>
          <a:lstStyle/>
          <a:p>
            <a:pPr algn="l" marL="0" indent="0" lvl="0">
              <a:lnSpc>
                <a:spcPts val="5040"/>
              </a:lnSpc>
            </a:pPr>
            <a:r>
              <a:rPr lang="en-US" sz="4200">
                <a:solidFill>
                  <a:srgbClr val="000000"/>
                </a:solidFill>
                <a:latin typeface="Arial"/>
                <a:ea typeface="Arial"/>
                <a:cs typeface="Arial"/>
                <a:sym typeface="Arial"/>
              </a:rPr>
              <a:t>Optimizați conținutul</a:t>
            </a:r>
          </a:p>
        </p:txBody>
      </p:sp>
      <p:sp>
        <p:nvSpPr>
          <p:cNvPr name="TextBox 16" id="16"/>
          <p:cNvSpPr txBox="true"/>
          <p:nvPr/>
        </p:nvSpPr>
        <p:spPr>
          <a:xfrm rot="0">
            <a:off x="8036121" y="5537502"/>
            <a:ext cx="2846923" cy="1362075"/>
          </a:xfrm>
          <a:prstGeom prst="rect">
            <a:avLst/>
          </a:prstGeom>
        </p:spPr>
        <p:txBody>
          <a:bodyPr anchor="t" rtlCol="false" tIns="0" lIns="0" bIns="0" rIns="0">
            <a:spAutoFit/>
          </a:bodyPr>
          <a:lstStyle/>
          <a:p>
            <a:pPr algn="l" marL="0" indent="0" lvl="0">
              <a:lnSpc>
                <a:spcPts val="5040"/>
              </a:lnSpc>
            </a:pPr>
            <a:r>
              <a:rPr lang="en-US" sz="4200">
                <a:solidFill>
                  <a:srgbClr val="000000"/>
                </a:solidFill>
                <a:latin typeface="Arial"/>
                <a:ea typeface="Arial"/>
                <a:cs typeface="Arial"/>
                <a:sym typeface="Arial"/>
              </a:rPr>
              <a:t>Câștigă backlink-uri</a:t>
            </a:r>
          </a:p>
        </p:txBody>
      </p:sp>
      <p:sp>
        <p:nvSpPr>
          <p:cNvPr name="TextBox 17" id="17"/>
          <p:cNvSpPr txBox="true"/>
          <p:nvPr/>
        </p:nvSpPr>
        <p:spPr>
          <a:xfrm rot="0">
            <a:off x="11598193" y="5759808"/>
            <a:ext cx="2720682" cy="1285875"/>
          </a:xfrm>
          <a:prstGeom prst="rect">
            <a:avLst/>
          </a:prstGeom>
        </p:spPr>
        <p:txBody>
          <a:bodyPr anchor="t" rtlCol="false" tIns="0" lIns="0" bIns="0" rIns="0">
            <a:spAutoFit/>
          </a:bodyPr>
          <a:lstStyle/>
          <a:p>
            <a:pPr algn="l" marL="0" indent="0" lvl="0">
              <a:lnSpc>
                <a:spcPts val="4770"/>
              </a:lnSpc>
            </a:pPr>
            <a:r>
              <a:rPr lang="en-US" sz="3975">
                <a:solidFill>
                  <a:srgbClr val="000000"/>
                </a:solidFill>
                <a:latin typeface="Arial"/>
                <a:ea typeface="Arial"/>
                <a:cs typeface="Arial"/>
                <a:sym typeface="Arial"/>
              </a:rPr>
              <a:t>Îmbunătățiți clasamentul</a:t>
            </a:r>
          </a:p>
        </p:txBody>
      </p:sp>
      <p:sp>
        <p:nvSpPr>
          <p:cNvPr name="TextBox 18" id="18"/>
          <p:cNvSpPr txBox="true"/>
          <p:nvPr/>
        </p:nvSpPr>
        <p:spPr>
          <a:xfrm rot="0">
            <a:off x="1586760" y="3057791"/>
            <a:ext cx="3569660" cy="3876675"/>
          </a:xfrm>
          <a:prstGeom prst="rect">
            <a:avLst/>
          </a:prstGeom>
        </p:spPr>
        <p:txBody>
          <a:bodyPr anchor="t" rtlCol="false" tIns="0" lIns="0" bIns="0" rIns="0">
            <a:spAutoFit/>
          </a:bodyPr>
          <a:lstStyle/>
          <a:p>
            <a:pPr algn="l" marL="0" indent="0" lvl="0">
              <a:lnSpc>
                <a:spcPts val="4320"/>
              </a:lnSpc>
            </a:pPr>
            <a:r>
              <a:rPr lang="en-US" sz="3600">
                <a:solidFill>
                  <a:srgbClr val="000000"/>
                </a:solidFill>
                <a:latin typeface="Arial"/>
                <a:ea typeface="Arial"/>
                <a:cs typeface="Arial"/>
                <a:sym typeface="Arial"/>
              </a:rPr>
              <a:t>SEO face mesajul tău vizibil persoanelor potrivite, la momentul potrivit.</a:t>
            </a:r>
          </a:p>
        </p:txBody>
      </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Ceea ce se măsoară, crește</a:t>
              </a:r>
            </a:p>
          </p:txBody>
        </p:sp>
      </p:grpSp>
      <p:grpSp>
        <p:nvGrpSpPr>
          <p:cNvPr name="Group 7" id="7"/>
          <p:cNvGrpSpPr/>
          <p:nvPr/>
        </p:nvGrpSpPr>
        <p:grpSpPr>
          <a:xfrm rot="0">
            <a:off x="6705543" y="1676103"/>
            <a:ext cx="8166100" cy="8166100"/>
            <a:chOff x="0" y="0"/>
            <a:chExt cx="10888134" cy="10888134"/>
          </a:xfrm>
        </p:grpSpPr>
        <p:sp>
          <p:nvSpPr>
            <p:cNvPr name="Freeform 8" id="8"/>
            <p:cNvSpPr/>
            <p:nvPr/>
          </p:nvSpPr>
          <p:spPr>
            <a:xfrm flipH="false" flipV="false" rot="0">
              <a:off x="25400" y="25400"/>
              <a:ext cx="10837291" cy="10837291"/>
            </a:xfrm>
            <a:custGeom>
              <a:avLst/>
              <a:gdLst/>
              <a:ahLst/>
              <a:cxnLst/>
              <a:rect r="r" b="b" t="t" l="l"/>
              <a:pathLst>
                <a:path h="10837291" w="10837291">
                  <a:moveTo>
                    <a:pt x="0" y="10837291"/>
                  </a:moveTo>
                  <a:lnTo>
                    <a:pt x="5418709" y="0"/>
                  </a:lnTo>
                  <a:lnTo>
                    <a:pt x="10837291" y="10837291"/>
                  </a:lnTo>
                  <a:close/>
                </a:path>
              </a:pathLst>
            </a:custGeom>
            <a:solidFill>
              <a:srgbClr val="70C573"/>
            </a:solidFill>
          </p:spPr>
        </p:sp>
        <p:sp>
          <p:nvSpPr>
            <p:cNvPr name="Freeform 9" id="9"/>
            <p:cNvSpPr/>
            <p:nvPr/>
          </p:nvSpPr>
          <p:spPr>
            <a:xfrm flipH="false" flipV="false" rot="0">
              <a:off x="-1270" y="0"/>
              <a:ext cx="10890631" cy="10888218"/>
            </a:xfrm>
            <a:custGeom>
              <a:avLst/>
              <a:gdLst/>
              <a:ahLst/>
              <a:cxnLst/>
              <a:rect r="r" b="b" t="t" l="l"/>
              <a:pathLst>
                <a:path h="10888218" w="10890631">
                  <a:moveTo>
                    <a:pt x="3937" y="10851388"/>
                  </a:moveTo>
                  <a:lnTo>
                    <a:pt x="5422646" y="14097"/>
                  </a:lnTo>
                  <a:cubicBezTo>
                    <a:pt x="5426964" y="5461"/>
                    <a:pt x="5435727" y="0"/>
                    <a:pt x="5445379" y="0"/>
                  </a:cubicBezTo>
                  <a:cubicBezTo>
                    <a:pt x="5455031" y="0"/>
                    <a:pt x="5463794" y="5461"/>
                    <a:pt x="5468112" y="14097"/>
                  </a:cubicBezTo>
                  <a:lnTo>
                    <a:pt x="10886694" y="10851388"/>
                  </a:lnTo>
                  <a:cubicBezTo>
                    <a:pt x="10890631" y="10859262"/>
                    <a:pt x="10890250" y="10868660"/>
                    <a:pt x="10885551" y="10876153"/>
                  </a:cubicBezTo>
                  <a:cubicBezTo>
                    <a:pt x="10880852" y="10883646"/>
                    <a:pt x="10872724" y="10888218"/>
                    <a:pt x="10863961" y="10888218"/>
                  </a:cubicBezTo>
                  <a:lnTo>
                    <a:pt x="26670" y="10888218"/>
                  </a:lnTo>
                  <a:cubicBezTo>
                    <a:pt x="17907" y="10888218"/>
                    <a:pt x="9652" y="10883646"/>
                    <a:pt x="5080" y="10876153"/>
                  </a:cubicBezTo>
                  <a:cubicBezTo>
                    <a:pt x="508" y="10868660"/>
                    <a:pt x="0" y="10859262"/>
                    <a:pt x="3937" y="10851388"/>
                  </a:cubicBezTo>
                  <a:moveTo>
                    <a:pt x="49403" y="10874121"/>
                  </a:moveTo>
                  <a:lnTo>
                    <a:pt x="26670" y="10862691"/>
                  </a:lnTo>
                  <a:lnTo>
                    <a:pt x="26670" y="10837291"/>
                  </a:lnTo>
                  <a:lnTo>
                    <a:pt x="10863961" y="10837291"/>
                  </a:lnTo>
                  <a:lnTo>
                    <a:pt x="10863961" y="10862691"/>
                  </a:lnTo>
                  <a:lnTo>
                    <a:pt x="10841228" y="10873994"/>
                  </a:lnTo>
                  <a:lnTo>
                    <a:pt x="5422646" y="36703"/>
                  </a:lnTo>
                  <a:lnTo>
                    <a:pt x="5445379" y="25400"/>
                  </a:lnTo>
                  <a:lnTo>
                    <a:pt x="5468112" y="36703"/>
                  </a:lnTo>
                  <a:lnTo>
                    <a:pt x="49403" y="10874121"/>
                  </a:lnTo>
                  <a:close/>
                </a:path>
              </a:pathLst>
            </a:custGeom>
            <a:solidFill>
              <a:srgbClr val="F2F2F2"/>
            </a:solidFill>
          </p:spPr>
        </p:sp>
      </p:grpSp>
      <p:grpSp>
        <p:nvGrpSpPr>
          <p:cNvPr name="Group 10" id="10"/>
          <p:cNvGrpSpPr/>
          <p:nvPr/>
        </p:nvGrpSpPr>
        <p:grpSpPr>
          <a:xfrm rot="0">
            <a:off x="10769542" y="2493269"/>
            <a:ext cx="5321300" cy="1962150"/>
            <a:chOff x="0" y="0"/>
            <a:chExt cx="7095066" cy="2616200"/>
          </a:xfrm>
        </p:grpSpPr>
        <p:sp>
          <p:nvSpPr>
            <p:cNvPr name="Freeform 11" id="11"/>
            <p:cNvSpPr/>
            <p:nvPr/>
          </p:nvSpPr>
          <p:spPr>
            <a:xfrm flipH="false" flipV="false" rot="0">
              <a:off x="25400" y="25400"/>
              <a:ext cx="7044310" cy="2565400"/>
            </a:xfrm>
            <a:custGeom>
              <a:avLst/>
              <a:gdLst/>
              <a:ahLst/>
              <a:cxnLst/>
              <a:rect r="r" b="b" t="t" l="l"/>
              <a:pathLst>
                <a:path h="2565400" w="7044310">
                  <a:moveTo>
                    <a:pt x="0" y="427609"/>
                  </a:moveTo>
                  <a:cubicBezTo>
                    <a:pt x="0" y="191389"/>
                    <a:pt x="193802" y="0"/>
                    <a:pt x="432943" y="0"/>
                  </a:cubicBezTo>
                  <a:lnTo>
                    <a:pt x="6611366" y="0"/>
                  </a:lnTo>
                  <a:cubicBezTo>
                    <a:pt x="6850507" y="0"/>
                    <a:pt x="7044310" y="191389"/>
                    <a:pt x="7044310" y="427609"/>
                  </a:cubicBezTo>
                  <a:lnTo>
                    <a:pt x="7044310" y="2137791"/>
                  </a:lnTo>
                  <a:cubicBezTo>
                    <a:pt x="7044310" y="2373884"/>
                    <a:pt x="6850507" y="2565400"/>
                    <a:pt x="6611366" y="2565400"/>
                  </a:cubicBezTo>
                  <a:lnTo>
                    <a:pt x="432943" y="2565400"/>
                  </a:lnTo>
                  <a:cubicBezTo>
                    <a:pt x="193802" y="2565400"/>
                    <a:pt x="0" y="2374011"/>
                    <a:pt x="0" y="2137791"/>
                  </a:cubicBezTo>
                  <a:close/>
                </a:path>
              </a:pathLst>
            </a:custGeom>
            <a:solidFill>
              <a:srgbClr val="F2F2F2">
                <a:alpha val="80784"/>
              </a:srgbClr>
            </a:solidFill>
          </p:spPr>
        </p:sp>
        <p:sp>
          <p:nvSpPr>
            <p:cNvPr name="Freeform 12" id="12"/>
            <p:cNvSpPr/>
            <p:nvPr/>
          </p:nvSpPr>
          <p:spPr>
            <a:xfrm flipH="false" flipV="false" rot="0">
              <a:off x="0" y="0"/>
              <a:ext cx="7095110" cy="2616200"/>
            </a:xfrm>
            <a:custGeom>
              <a:avLst/>
              <a:gdLst/>
              <a:ahLst/>
              <a:cxnLst/>
              <a:rect r="r" b="b" t="t" l="l"/>
              <a:pathLst>
                <a:path h="2616200" w="7095110">
                  <a:moveTo>
                    <a:pt x="0" y="453009"/>
                  </a:moveTo>
                  <a:cubicBezTo>
                    <a:pt x="0" y="202565"/>
                    <a:pt x="205486" y="0"/>
                    <a:pt x="458343" y="0"/>
                  </a:cubicBezTo>
                  <a:lnTo>
                    <a:pt x="6636766" y="0"/>
                  </a:lnTo>
                  <a:lnTo>
                    <a:pt x="6636766" y="25400"/>
                  </a:lnTo>
                  <a:lnTo>
                    <a:pt x="6636766" y="0"/>
                  </a:lnTo>
                  <a:cubicBezTo>
                    <a:pt x="6889623" y="0"/>
                    <a:pt x="7095110" y="202565"/>
                    <a:pt x="7095110" y="453009"/>
                  </a:cubicBezTo>
                  <a:lnTo>
                    <a:pt x="7069710" y="453009"/>
                  </a:lnTo>
                  <a:lnTo>
                    <a:pt x="7095110" y="453009"/>
                  </a:lnTo>
                  <a:lnTo>
                    <a:pt x="7095110" y="2163191"/>
                  </a:lnTo>
                  <a:lnTo>
                    <a:pt x="7069710" y="2163191"/>
                  </a:lnTo>
                  <a:lnTo>
                    <a:pt x="7095110" y="2163191"/>
                  </a:lnTo>
                  <a:cubicBezTo>
                    <a:pt x="7095110" y="2413635"/>
                    <a:pt x="6889623" y="2616200"/>
                    <a:pt x="6636766" y="2616200"/>
                  </a:cubicBezTo>
                  <a:lnTo>
                    <a:pt x="6636766" y="2590800"/>
                  </a:lnTo>
                  <a:lnTo>
                    <a:pt x="6636766" y="2616200"/>
                  </a:lnTo>
                  <a:lnTo>
                    <a:pt x="458343" y="2616200"/>
                  </a:lnTo>
                  <a:lnTo>
                    <a:pt x="458343" y="2590800"/>
                  </a:lnTo>
                  <a:lnTo>
                    <a:pt x="458343" y="2616200"/>
                  </a:lnTo>
                  <a:cubicBezTo>
                    <a:pt x="205486" y="2616200"/>
                    <a:pt x="0" y="2413635"/>
                    <a:pt x="0" y="2163191"/>
                  </a:cubicBezTo>
                  <a:lnTo>
                    <a:pt x="0" y="453009"/>
                  </a:lnTo>
                  <a:lnTo>
                    <a:pt x="25400" y="453009"/>
                  </a:lnTo>
                  <a:lnTo>
                    <a:pt x="0" y="453009"/>
                  </a:lnTo>
                  <a:moveTo>
                    <a:pt x="50800" y="453009"/>
                  </a:moveTo>
                  <a:lnTo>
                    <a:pt x="50800" y="2163191"/>
                  </a:lnTo>
                  <a:lnTo>
                    <a:pt x="25400" y="2163191"/>
                  </a:lnTo>
                  <a:lnTo>
                    <a:pt x="50800" y="2163191"/>
                  </a:lnTo>
                  <a:cubicBezTo>
                    <a:pt x="50800" y="2385060"/>
                    <a:pt x="232918" y="2565400"/>
                    <a:pt x="458343" y="2565400"/>
                  </a:cubicBezTo>
                  <a:lnTo>
                    <a:pt x="6636766" y="2565400"/>
                  </a:lnTo>
                  <a:cubicBezTo>
                    <a:pt x="6862191" y="2565400"/>
                    <a:pt x="7044310" y="2385060"/>
                    <a:pt x="7044310" y="2163191"/>
                  </a:cubicBezTo>
                  <a:lnTo>
                    <a:pt x="7044310" y="453009"/>
                  </a:lnTo>
                  <a:cubicBezTo>
                    <a:pt x="7044309" y="231140"/>
                    <a:pt x="6862064" y="50800"/>
                    <a:pt x="6636766" y="50800"/>
                  </a:cubicBezTo>
                  <a:lnTo>
                    <a:pt x="458343" y="50800"/>
                  </a:lnTo>
                  <a:lnTo>
                    <a:pt x="458343" y="25400"/>
                  </a:lnTo>
                  <a:lnTo>
                    <a:pt x="458343" y="50800"/>
                  </a:lnTo>
                  <a:cubicBezTo>
                    <a:pt x="232918" y="50800"/>
                    <a:pt x="50800" y="231140"/>
                    <a:pt x="50800" y="453009"/>
                  </a:cubicBezTo>
                  <a:close/>
                </a:path>
              </a:pathLst>
            </a:custGeom>
            <a:solidFill>
              <a:srgbClr val="70C573"/>
            </a:solidFill>
          </p:spPr>
        </p:sp>
      </p:grpSp>
      <p:grpSp>
        <p:nvGrpSpPr>
          <p:cNvPr name="Group 13" id="13"/>
          <p:cNvGrpSpPr/>
          <p:nvPr/>
        </p:nvGrpSpPr>
        <p:grpSpPr>
          <a:xfrm rot="0">
            <a:off x="10863466" y="2587193"/>
            <a:ext cx="5133451" cy="1774302"/>
            <a:chOff x="0" y="0"/>
            <a:chExt cx="6844602" cy="2365736"/>
          </a:xfrm>
        </p:grpSpPr>
        <p:sp>
          <p:nvSpPr>
            <p:cNvPr name="Freeform 14" id="14"/>
            <p:cNvSpPr/>
            <p:nvPr/>
          </p:nvSpPr>
          <p:spPr>
            <a:xfrm flipH="false" flipV="false" rot="0">
              <a:off x="0" y="0"/>
              <a:ext cx="6844602" cy="2365736"/>
            </a:xfrm>
            <a:custGeom>
              <a:avLst/>
              <a:gdLst/>
              <a:ahLst/>
              <a:cxnLst/>
              <a:rect r="r" b="b" t="t" l="l"/>
              <a:pathLst>
                <a:path h="2365736" w="6844602">
                  <a:moveTo>
                    <a:pt x="0" y="0"/>
                  </a:moveTo>
                  <a:lnTo>
                    <a:pt x="6844602" y="0"/>
                  </a:lnTo>
                  <a:lnTo>
                    <a:pt x="6844602" y="2365736"/>
                  </a:lnTo>
                  <a:lnTo>
                    <a:pt x="0" y="2365736"/>
                  </a:lnTo>
                  <a:close/>
                </a:path>
              </a:pathLst>
            </a:custGeom>
            <a:solidFill>
              <a:srgbClr val="000000">
                <a:alpha val="0"/>
              </a:srgbClr>
            </a:solidFill>
          </p:spPr>
        </p:sp>
        <p:sp>
          <p:nvSpPr>
            <p:cNvPr name="TextBox 15" id="15"/>
            <p:cNvSpPr txBox="true"/>
            <p:nvPr/>
          </p:nvSpPr>
          <p:spPr>
            <a:xfrm>
              <a:off x="0" y="-38100"/>
              <a:ext cx="6844602" cy="2403836"/>
            </a:xfrm>
            <a:prstGeom prst="rect">
              <a:avLst/>
            </a:prstGeom>
          </p:spPr>
          <p:txBody>
            <a:bodyPr anchor="ctr" rtlCol="false" tIns="0" lIns="0" bIns="0" rIns="0"/>
            <a:lstStyle/>
            <a:p>
              <a:pPr algn="ctr" marL="0" indent="0" lvl="0">
                <a:lnSpc>
                  <a:spcPts val="4212"/>
                </a:lnSpc>
              </a:pPr>
              <a:r>
                <a:rPr lang="en-US" sz="3900">
                  <a:solidFill>
                    <a:srgbClr val="000000"/>
                  </a:solidFill>
                  <a:latin typeface="Arial"/>
                  <a:ea typeface="Arial"/>
                  <a:cs typeface="Arial"/>
                  <a:sym typeface="Arial"/>
                </a:rPr>
                <a:t>Randamentul investiției și fidelizarea clienților</a:t>
              </a:r>
            </a:p>
          </p:txBody>
        </p:sp>
      </p:grpSp>
      <p:grpSp>
        <p:nvGrpSpPr>
          <p:cNvPr name="Group 16" id="16"/>
          <p:cNvGrpSpPr/>
          <p:nvPr/>
        </p:nvGrpSpPr>
        <p:grpSpPr>
          <a:xfrm rot="0">
            <a:off x="10769542" y="4657824"/>
            <a:ext cx="5321300" cy="1962150"/>
            <a:chOff x="0" y="0"/>
            <a:chExt cx="7095066" cy="2616200"/>
          </a:xfrm>
        </p:grpSpPr>
        <p:sp>
          <p:nvSpPr>
            <p:cNvPr name="Freeform 17" id="17"/>
            <p:cNvSpPr/>
            <p:nvPr/>
          </p:nvSpPr>
          <p:spPr>
            <a:xfrm flipH="false" flipV="false" rot="0">
              <a:off x="25400" y="25400"/>
              <a:ext cx="7044310" cy="2565400"/>
            </a:xfrm>
            <a:custGeom>
              <a:avLst/>
              <a:gdLst/>
              <a:ahLst/>
              <a:cxnLst/>
              <a:rect r="r" b="b" t="t" l="l"/>
              <a:pathLst>
                <a:path h="2565400" w="7044310">
                  <a:moveTo>
                    <a:pt x="0" y="427609"/>
                  </a:moveTo>
                  <a:cubicBezTo>
                    <a:pt x="0" y="191389"/>
                    <a:pt x="193802" y="0"/>
                    <a:pt x="432943" y="0"/>
                  </a:cubicBezTo>
                  <a:lnTo>
                    <a:pt x="6611366" y="0"/>
                  </a:lnTo>
                  <a:cubicBezTo>
                    <a:pt x="6850507" y="0"/>
                    <a:pt x="7044310" y="191389"/>
                    <a:pt x="7044310" y="427609"/>
                  </a:cubicBezTo>
                  <a:lnTo>
                    <a:pt x="7044310" y="2137791"/>
                  </a:lnTo>
                  <a:cubicBezTo>
                    <a:pt x="7044310" y="2373884"/>
                    <a:pt x="6850507" y="2565400"/>
                    <a:pt x="6611366" y="2565400"/>
                  </a:cubicBezTo>
                  <a:lnTo>
                    <a:pt x="432943" y="2565400"/>
                  </a:lnTo>
                  <a:cubicBezTo>
                    <a:pt x="193802" y="2565400"/>
                    <a:pt x="0" y="2374011"/>
                    <a:pt x="0" y="2137791"/>
                  </a:cubicBezTo>
                  <a:close/>
                </a:path>
              </a:pathLst>
            </a:custGeom>
            <a:solidFill>
              <a:srgbClr val="F2F2F2">
                <a:alpha val="80784"/>
              </a:srgbClr>
            </a:solidFill>
          </p:spPr>
        </p:sp>
        <p:sp>
          <p:nvSpPr>
            <p:cNvPr name="Freeform 18" id="18"/>
            <p:cNvSpPr/>
            <p:nvPr/>
          </p:nvSpPr>
          <p:spPr>
            <a:xfrm flipH="false" flipV="false" rot="0">
              <a:off x="0" y="0"/>
              <a:ext cx="7095110" cy="2616200"/>
            </a:xfrm>
            <a:custGeom>
              <a:avLst/>
              <a:gdLst/>
              <a:ahLst/>
              <a:cxnLst/>
              <a:rect r="r" b="b" t="t" l="l"/>
              <a:pathLst>
                <a:path h="2616200" w="7095110">
                  <a:moveTo>
                    <a:pt x="0" y="453009"/>
                  </a:moveTo>
                  <a:cubicBezTo>
                    <a:pt x="0" y="202565"/>
                    <a:pt x="205486" y="0"/>
                    <a:pt x="458343" y="0"/>
                  </a:cubicBezTo>
                  <a:lnTo>
                    <a:pt x="6636766" y="0"/>
                  </a:lnTo>
                  <a:lnTo>
                    <a:pt x="6636766" y="25400"/>
                  </a:lnTo>
                  <a:lnTo>
                    <a:pt x="6636766" y="0"/>
                  </a:lnTo>
                  <a:cubicBezTo>
                    <a:pt x="6889623" y="0"/>
                    <a:pt x="7095110" y="202565"/>
                    <a:pt x="7095110" y="453009"/>
                  </a:cubicBezTo>
                  <a:lnTo>
                    <a:pt x="7069710" y="453009"/>
                  </a:lnTo>
                  <a:lnTo>
                    <a:pt x="7095110" y="453009"/>
                  </a:lnTo>
                  <a:lnTo>
                    <a:pt x="7095110" y="2163191"/>
                  </a:lnTo>
                  <a:lnTo>
                    <a:pt x="7069710" y="2163191"/>
                  </a:lnTo>
                  <a:lnTo>
                    <a:pt x="7095110" y="2163191"/>
                  </a:lnTo>
                  <a:cubicBezTo>
                    <a:pt x="7095110" y="2413635"/>
                    <a:pt x="6889623" y="2616200"/>
                    <a:pt x="6636766" y="2616200"/>
                  </a:cubicBezTo>
                  <a:lnTo>
                    <a:pt x="6636766" y="2590800"/>
                  </a:lnTo>
                  <a:lnTo>
                    <a:pt x="6636766" y="2616200"/>
                  </a:lnTo>
                  <a:lnTo>
                    <a:pt x="458343" y="2616200"/>
                  </a:lnTo>
                  <a:lnTo>
                    <a:pt x="458343" y="2590800"/>
                  </a:lnTo>
                  <a:lnTo>
                    <a:pt x="458343" y="2616200"/>
                  </a:lnTo>
                  <a:cubicBezTo>
                    <a:pt x="205486" y="2616200"/>
                    <a:pt x="0" y="2413635"/>
                    <a:pt x="0" y="2163191"/>
                  </a:cubicBezTo>
                  <a:lnTo>
                    <a:pt x="0" y="453009"/>
                  </a:lnTo>
                  <a:lnTo>
                    <a:pt x="25400" y="453009"/>
                  </a:lnTo>
                  <a:lnTo>
                    <a:pt x="0" y="453009"/>
                  </a:lnTo>
                  <a:moveTo>
                    <a:pt x="50800" y="453009"/>
                  </a:moveTo>
                  <a:lnTo>
                    <a:pt x="50800" y="2163191"/>
                  </a:lnTo>
                  <a:lnTo>
                    <a:pt x="25400" y="2163191"/>
                  </a:lnTo>
                  <a:lnTo>
                    <a:pt x="50800" y="2163191"/>
                  </a:lnTo>
                  <a:cubicBezTo>
                    <a:pt x="50800" y="2385060"/>
                    <a:pt x="232918" y="2565400"/>
                    <a:pt x="458343" y="2565400"/>
                  </a:cubicBezTo>
                  <a:lnTo>
                    <a:pt x="6636766" y="2565400"/>
                  </a:lnTo>
                  <a:cubicBezTo>
                    <a:pt x="6862191" y="2565400"/>
                    <a:pt x="7044310" y="2385060"/>
                    <a:pt x="7044310" y="2163191"/>
                  </a:cubicBezTo>
                  <a:lnTo>
                    <a:pt x="7044310" y="453009"/>
                  </a:lnTo>
                  <a:cubicBezTo>
                    <a:pt x="7044309" y="231140"/>
                    <a:pt x="6862064" y="50800"/>
                    <a:pt x="6636766" y="50800"/>
                  </a:cubicBezTo>
                  <a:lnTo>
                    <a:pt x="458343" y="50800"/>
                  </a:lnTo>
                  <a:lnTo>
                    <a:pt x="458343" y="25400"/>
                  </a:lnTo>
                  <a:lnTo>
                    <a:pt x="458343" y="50800"/>
                  </a:lnTo>
                  <a:cubicBezTo>
                    <a:pt x="232918" y="50800"/>
                    <a:pt x="50800" y="231140"/>
                    <a:pt x="50800" y="453009"/>
                  </a:cubicBezTo>
                  <a:close/>
                </a:path>
              </a:pathLst>
            </a:custGeom>
            <a:solidFill>
              <a:srgbClr val="70C573"/>
            </a:solidFill>
          </p:spPr>
        </p:sp>
      </p:grpSp>
      <p:grpSp>
        <p:nvGrpSpPr>
          <p:cNvPr name="Group 19" id="19"/>
          <p:cNvGrpSpPr/>
          <p:nvPr/>
        </p:nvGrpSpPr>
        <p:grpSpPr>
          <a:xfrm rot="0">
            <a:off x="10863466" y="4751748"/>
            <a:ext cx="5133451" cy="1774302"/>
            <a:chOff x="0" y="0"/>
            <a:chExt cx="6844602" cy="2365736"/>
          </a:xfrm>
        </p:grpSpPr>
        <p:sp>
          <p:nvSpPr>
            <p:cNvPr name="Freeform 20" id="20"/>
            <p:cNvSpPr/>
            <p:nvPr/>
          </p:nvSpPr>
          <p:spPr>
            <a:xfrm flipH="false" flipV="false" rot="0">
              <a:off x="0" y="0"/>
              <a:ext cx="6844602" cy="2365736"/>
            </a:xfrm>
            <a:custGeom>
              <a:avLst/>
              <a:gdLst/>
              <a:ahLst/>
              <a:cxnLst/>
              <a:rect r="r" b="b" t="t" l="l"/>
              <a:pathLst>
                <a:path h="2365736" w="6844602">
                  <a:moveTo>
                    <a:pt x="0" y="0"/>
                  </a:moveTo>
                  <a:lnTo>
                    <a:pt x="6844602" y="0"/>
                  </a:lnTo>
                  <a:lnTo>
                    <a:pt x="6844602" y="2365736"/>
                  </a:lnTo>
                  <a:lnTo>
                    <a:pt x="0" y="2365736"/>
                  </a:lnTo>
                  <a:close/>
                </a:path>
              </a:pathLst>
            </a:custGeom>
            <a:solidFill>
              <a:srgbClr val="000000">
                <a:alpha val="0"/>
              </a:srgbClr>
            </a:solidFill>
          </p:spPr>
        </p:sp>
        <p:sp>
          <p:nvSpPr>
            <p:cNvPr name="TextBox 21" id="21"/>
            <p:cNvSpPr txBox="true"/>
            <p:nvPr/>
          </p:nvSpPr>
          <p:spPr>
            <a:xfrm>
              <a:off x="0" y="-38100"/>
              <a:ext cx="6844602" cy="2403836"/>
            </a:xfrm>
            <a:prstGeom prst="rect">
              <a:avLst/>
            </a:prstGeom>
          </p:spPr>
          <p:txBody>
            <a:bodyPr anchor="ctr" rtlCol="false" tIns="0" lIns="0" bIns="0" rIns="0"/>
            <a:lstStyle/>
            <a:p>
              <a:pPr algn="ctr" marL="0" indent="0" lvl="0">
                <a:lnSpc>
                  <a:spcPts val="4212"/>
                </a:lnSpc>
              </a:pPr>
              <a:r>
                <a:rPr lang="en-US" sz="3900">
                  <a:solidFill>
                    <a:srgbClr val="000000"/>
                  </a:solidFill>
                  <a:latin typeface="Arial"/>
                  <a:ea typeface="Arial"/>
                  <a:cs typeface="Arial"/>
                  <a:sym typeface="Arial"/>
                </a:rPr>
                <a:t>Conversii și înscrieri</a:t>
              </a:r>
            </a:p>
          </p:txBody>
        </p:sp>
      </p:grpSp>
      <p:grpSp>
        <p:nvGrpSpPr>
          <p:cNvPr name="Group 22" id="22"/>
          <p:cNvGrpSpPr/>
          <p:nvPr/>
        </p:nvGrpSpPr>
        <p:grpSpPr>
          <a:xfrm rot="0">
            <a:off x="10769542" y="6822381"/>
            <a:ext cx="5321300" cy="1962150"/>
            <a:chOff x="0" y="0"/>
            <a:chExt cx="7095066" cy="2616200"/>
          </a:xfrm>
        </p:grpSpPr>
        <p:sp>
          <p:nvSpPr>
            <p:cNvPr name="Freeform 23" id="23"/>
            <p:cNvSpPr/>
            <p:nvPr/>
          </p:nvSpPr>
          <p:spPr>
            <a:xfrm flipH="false" flipV="false" rot="0">
              <a:off x="25400" y="25400"/>
              <a:ext cx="7044310" cy="2565400"/>
            </a:xfrm>
            <a:custGeom>
              <a:avLst/>
              <a:gdLst/>
              <a:ahLst/>
              <a:cxnLst/>
              <a:rect r="r" b="b" t="t" l="l"/>
              <a:pathLst>
                <a:path h="2565400" w="7044310">
                  <a:moveTo>
                    <a:pt x="0" y="427609"/>
                  </a:moveTo>
                  <a:cubicBezTo>
                    <a:pt x="0" y="191389"/>
                    <a:pt x="193802" y="0"/>
                    <a:pt x="432943" y="0"/>
                  </a:cubicBezTo>
                  <a:lnTo>
                    <a:pt x="6611366" y="0"/>
                  </a:lnTo>
                  <a:cubicBezTo>
                    <a:pt x="6850507" y="0"/>
                    <a:pt x="7044310" y="191389"/>
                    <a:pt x="7044310" y="427609"/>
                  </a:cubicBezTo>
                  <a:lnTo>
                    <a:pt x="7044310" y="2137791"/>
                  </a:lnTo>
                  <a:cubicBezTo>
                    <a:pt x="7044310" y="2373884"/>
                    <a:pt x="6850507" y="2565400"/>
                    <a:pt x="6611366" y="2565400"/>
                  </a:cubicBezTo>
                  <a:lnTo>
                    <a:pt x="432943" y="2565400"/>
                  </a:lnTo>
                  <a:cubicBezTo>
                    <a:pt x="193802" y="2565400"/>
                    <a:pt x="0" y="2374011"/>
                    <a:pt x="0" y="2137791"/>
                  </a:cubicBezTo>
                  <a:close/>
                </a:path>
              </a:pathLst>
            </a:custGeom>
            <a:solidFill>
              <a:srgbClr val="F2F2F2">
                <a:alpha val="80784"/>
              </a:srgbClr>
            </a:solidFill>
          </p:spPr>
        </p:sp>
        <p:sp>
          <p:nvSpPr>
            <p:cNvPr name="Freeform 24" id="24"/>
            <p:cNvSpPr/>
            <p:nvPr/>
          </p:nvSpPr>
          <p:spPr>
            <a:xfrm flipH="false" flipV="false" rot="0">
              <a:off x="0" y="0"/>
              <a:ext cx="7095110" cy="2616200"/>
            </a:xfrm>
            <a:custGeom>
              <a:avLst/>
              <a:gdLst/>
              <a:ahLst/>
              <a:cxnLst/>
              <a:rect r="r" b="b" t="t" l="l"/>
              <a:pathLst>
                <a:path h="2616200" w="7095110">
                  <a:moveTo>
                    <a:pt x="0" y="453009"/>
                  </a:moveTo>
                  <a:cubicBezTo>
                    <a:pt x="0" y="202565"/>
                    <a:pt x="205486" y="0"/>
                    <a:pt x="458343" y="0"/>
                  </a:cubicBezTo>
                  <a:lnTo>
                    <a:pt x="6636766" y="0"/>
                  </a:lnTo>
                  <a:lnTo>
                    <a:pt x="6636766" y="25400"/>
                  </a:lnTo>
                  <a:lnTo>
                    <a:pt x="6636766" y="0"/>
                  </a:lnTo>
                  <a:cubicBezTo>
                    <a:pt x="6889623" y="0"/>
                    <a:pt x="7095110" y="202565"/>
                    <a:pt x="7095110" y="453009"/>
                  </a:cubicBezTo>
                  <a:lnTo>
                    <a:pt x="7069710" y="453009"/>
                  </a:lnTo>
                  <a:lnTo>
                    <a:pt x="7095110" y="453009"/>
                  </a:lnTo>
                  <a:lnTo>
                    <a:pt x="7095110" y="2163191"/>
                  </a:lnTo>
                  <a:lnTo>
                    <a:pt x="7069710" y="2163191"/>
                  </a:lnTo>
                  <a:lnTo>
                    <a:pt x="7095110" y="2163191"/>
                  </a:lnTo>
                  <a:cubicBezTo>
                    <a:pt x="7095110" y="2413635"/>
                    <a:pt x="6889623" y="2616200"/>
                    <a:pt x="6636766" y="2616200"/>
                  </a:cubicBezTo>
                  <a:lnTo>
                    <a:pt x="6636766" y="2590800"/>
                  </a:lnTo>
                  <a:lnTo>
                    <a:pt x="6636766" y="2616200"/>
                  </a:lnTo>
                  <a:lnTo>
                    <a:pt x="458343" y="2616200"/>
                  </a:lnTo>
                  <a:lnTo>
                    <a:pt x="458343" y="2590800"/>
                  </a:lnTo>
                  <a:lnTo>
                    <a:pt x="458343" y="2616200"/>
                  </a:lnTo>
                  <a:cubicBezTo>
                    <a:pt x="205486" y="2616200"/>
                    <a:pt x="0" y="2413635"/>
                    <a:pt x="0" y="2163191"/>
                  </a:cubicBezTo>
                  <a:lnTo>
                    <a:pt x="0" y="453009"/>
                  </a:lnTo>
                  <a:lnTo>
                    <a:pt x="25400" y="453009"/>
                  </a:lnTo>
                  <a:lnTo>
                    <a:pt x="0" y="453009"/>
                  </a:lnTo>
                  <a:moveTo>
                    <a:pt x="50800" y="453009"/>
                  </a:moveTo>
                  <a:lnTo>
                    <a:pt x="50800" y="2163191"/>
                  </a:lnTo>
                  <a:lnTo>
                    <a:pt x="25400" y="2163191"/>
                  </a:lnTo>
                  <a:lnTo>
                    <a:pt x="50800" y="2163191"/>
                  </a:lnTo>
                  <a:cubicBezTo>
                    <a:pt x="50800" y="2385060"/>
                    <a:pt x="232918" y="2565400"/>
                    <a:pt x="458343" y="2565400"/>
                  </a:cubicBezTo>
                  <a:lnTo>
                    <a:pt x="6636766" y="2565400"/>
                  </a:lnTo>
                  <a:cubicBezTo>
                    <a:pt x="6862191" y="2565400"/>
                    <a:pt x="7044310" y="2385060"/>
                    <a:pt x="7044310" y="2163191"/>
                  </a:cubicBezTo>
                  <a:lnTo>
                    <a:pt x="7044310" y="453009"/>
                  </a:lnTo>
                  <a:cubicBezTo>
                    <a:pt x="7044309" y="231140"/>
                    <a:pt x="6862064" y="50800"/>
                    <a:pt x="6636766" y="50800"/>
                  </a:cubicBezTo>
                  <a:lnTo>
                    <a:pt x="458343" y="50800"/>
                  </a:lnTo>
                  <a:lnTo>
                    <a:pt x="458343" y="25400"/>
                  </a:lnTo>
                  <a:lnTo>
                    <a:pt x="458343" y="50800"/>
                  </a:lnTo>
                  <a:cubicBezTo>
                    <a:pt x="232918" y="50800"/>
                    <a:pt x="50800" y="231140"/>
                    <a:pt x="50800" y="453009"/>
                  </a:cubicBezTo>
                  <a:close/>
                </a:path>
              </a:pathLst>
            </a:custGeom>
            <a:solidFill>
              <a:srgbClr val="70C573"/>
            </a:solidFill>
          </p:spPr>
        </p:sp>
      </p:grpSp>
      <p:grpSp>
        <p:nvGrpSpPr>
          <p:cNvPr name="Group 25" id="25"/>
          <p:cNvGrpSpPr/>
          <p:nvPr/>
        </p:nvGrpSpPr>
        <p:grpSpPr>
          <a:xfrm rot="0">
            <a:off x="10863466" y="6916305"/>
            <a:ext cx="5133451" cy="1774302"/>
            <a:chOff x="0" y="0"/>
            <a:chExt cx="6844602" cy="2365736"/>
          </a:xfrm>
        </p:grpSpPr>
        <p:sp>
          <p:nvSpPr>
            <p:cNvPr name="Freeform 26" id="26"/>
            <p:cNvSpPr/>
            <p:nvPr/>
          </p:nvSpPr>
          <p:spPr>
            <a:xfrm flipH="false" flipV="false" rot="0">
              <a:off x="0" y="0"/>
              <a:ext cx="6844602" cy="2365736"/>
            </a:xfrm>
            <a:custGeom>
              <a:avLst/>
              <a:gdLst/>
              <a:ahLst/>
              <a:cxnLst/>
              <a:rect r="r" b="b" t="t" l="l"/>
              <a:pathLst>
                <a:path h="2365736" w="6844602">
                  <a:moveTo>
                    <a:pt x="0" y="0"/>
                  </a:moveTo>
                  <a:lnTo>
                    <a:pt x="6844602" y="0"/>
                  </a:lnTo>
                  <a:lnTo>
                    <a:pt x="6844602" y="2365736"/>
                  </a:lnTo>
                  <a:lnTo>
                    <a:pt x="0" y="2365736"/>
                  </a:lnTo>
                  <a:close/>
                </a:path>
              </a:pathLst>
            </a:custGeom>
            <a:solidFill>
              <a:srgbClr val="000000">
                <a:alpha val="0"/>
              </a:srgbClr>
            </a:solidFill>
          </p:spPr>
        </p:sp>
        <p:sp>
          <p:nvSpPr>
            <p:cNvPr name="TextBox 27" id="27"/>
            <p:cNvSpPr txBox="true"/>
            <p:nvPr/>
          </p:nvSpPr>
          <p:spPr>
            <a:xfrm>
              <a:off x="0" y="-38100"/>
              <a:ext cx="6844602" cy="2403836"/>
            </a:xfrm>
            <a:prstGeom prst="rect">
              <a:avLst/>
            </a:prstGeom>
          </p:spPr>
          <p:txBody>
            <a:bodyPr anchor="ctr" rtlCol="false" tIns="0" lIns="0" bIns="0" rIns="0"/>
            <a:lstStyle/>
            <a:p>
              <a:pPr algn="ctr" marL="0" indent="0" lvl="0">
                <a:lnSpc>
                  <a:spcPts val="4212"/>
                </a:lnSpc>
              </a:pPr>
              <a:r>
                <a:rPr lang="en-US" sz="3900">
                  <a:solidFill>
                    <a:srgbClr val="000000"/>
                  </a:solidFill>
                  <a:latin typeface="Arial"/>
                  <a:ea typeface="Arial"/>
                  <a:cs typeface="Arial"/>
                  <a:sym typeface="Arial"/>
                </a:rPr>
                <a:t>Vizite pe site și clicuri pe rețelele sociale</a:t>
              </a:r>
            </a:p>
          </p:txBody>
        </p:sp>
      </p:grpSp>
      <p:grpSp>
        <p:nvGrpSpPr>
          <p:cNvPr name="Group 28" id="28"/>
          <p:cNvGrpSpPr/>
          <p:nvPr/>
        </p:nvGrpSpPr>
        <p:grpSpPr>
          <a:xfrm rot="0">
            <a:off x="1935999" y="2421100"/>
            <a:ext cx="4507457" cy="5444799"/>
            <a:chOff x="0" y="0"/>
            <a:chExt cx="6009942" cy="7259732"/>
          </a:xfrm>
        </p:grpSpPr>
        <p:sp>
          <p:nvSpPr>
            <p:cNvPr name="Freeform 29" id="29"/>
            <p:cNvSpPr/>
            <p:nvPr/>
          </p:nvSpPr>
          <p:spPr>
            <a:xfrm flipH="false" flipV="false" rot="0">
              <a:off x="0" y="0"/>
              <a:ext cx="6009942" cy="7259732"/>
            </a:xfrm>
            <a:custGeom>
              <a:avLst/>
              <a:gdLst/>
              <a:ahLst/>
              <a:cxnLst/>
              <a:rect r="r" b="b" t="t" l="l"/>
              <a:pathLst>
                <a:path h="7259732" w="6009942">
                  <a:moveTo>
                    <a:pt x="0" y="0"/>
                  </a:moveTo>
                  <a:lnTo>
                    <a:pt x="6009942" y="0"/>
                  </a:lnTo>
                  <a:lnTo>
                    <a:pt x="6009942" y="7259732"/>
                  </a:lnTo>
                  <a:lnTo>
                    <a:pt x="0" y="7259732"/>
                  </a:lnTo>
                  <a:close/>
                </a:path>
              </a:pathLst>
            </a:custGeom>
            <a:solidFill>
              <a:srgbClr val="000000">
                <a:alpha val="0"/>
              </a:srgbClr>
            </a:solidFill>
          </p:spPr>
        </p:sp>
        <p:sp>
          <p:nvSpPr>
            <p:cNvPr name="TextBox 30" id="30"/>
            <p:cNvSpPr txBox="true"/>
            <p:nvPr/>
          </p:nvSpPr>
          <p:spPr>
            <a:xfrm>
              <a:off x="0" y="-28575"/>
              <a:ext cx="6009942" cy="7288307"/>
            </a:xfrm>
            <a:prstGeom prst="rect">
              <a:avLst/>
            </a:prstGeom>
          </p:spPr>
          <p:txBody>
            <a:bodyPr anchor="ctr" rtlCol="false" tIns="0" lIns="0" bIns="0" rIns="0"/>
            <a:lstStyle/>
            <a:p>
              <a:pPr algn="just" marL="0" indent="0" lvl="0">
                <a:lnSpc>
                  <a:spcPts val="5184"/>
                </a:lnSpc>
              </a:pPr>
              <a:r>
                <a:rPr lang="en-US" b="true" sz="4800">
                  <a:solidFill>
                    <a:srgbClr val="A56793"/>
                  </a:solidFill>
                  <a:latin typeface="Calibri (MS) Bold"/>
                  <a:ea typeface="Calibri (MS) Bold"/>
                  <a:cs typeface="Calibri (MS) Bold"/>
                  <a:sym typeface="Calibri (MS) Bold"/>
                </a:rPr>
                <a:t>Încerca.</a:t>
              </a:r>
            </a:p>
            <a:p>
              <a:pPr algn="just" marL="0" indent="0" lvl="0">
                <a:lnSpc>
                  <a:spcPts val="5184"/>
                </a:lnSpc>
              </a:pPr>
              <a:r>
                <a:rPr lang="en-US" b="true" sz="4800">
                  <a:solidFill>
                    <a:srgbClr val="A56793"/>
                  </a:solidFill>
                  <a:latin typeface="Calibri (MS) Bold"/>
                  <a:ea typeface="Calibri (MS) Bold"/>
                  <a:cs typeface="Calibri (MS) Bold"/>
                  <a:sym typeface="Calibri (MS) Bold"/>
                </a:rPr>
                <a:t>Măsoară.</a:t>
              </a:r>
            </a:p>
            <a:p>
              <a:pPr algn="just" marL="0" indent="0" lvl="0">
                <a:lnSpc>
                  <a:spcPts val="5184"/>
                </a:lnSpc>
              </a:pPr>
              <a:r>
                <a:rPr lang="en-US" b="true" sz="4800">
                  <a:solidFill>
                    <a:srgbClr val="A56793"/>
                  </a:solidFill>
                  <a:latin typeface="Calibri (MS) Bold"/>
                  <a:ea typeface="Calibri (MS) Bold"/>
                  <a:cs typeface="Calibri (MS) Bold"/>
                  <a:sym typeface="Calibri (MS) Bold"/>
                </a:rPr>
                <a:t>Îmbunătăţește. </a:t>
              </a:r>
            </a:p>
            <a:p>
              <a:pPr algn="just" marL="0" indent="0" lvl="0">
                <a:lnSpc>
                  <a:spcPts val="5184"/>
                </a:lnSpc>
              </a:pPr>
              <a:r>
                <a:rPr lang="en-US" b="true" sz="4800">
                  <a:solidFill>
                    <a:srgbClr val="A56793"/>
                  </a:solidFill>
                  <a:latin typeface="Calibri (MS) Bold"/>
                  <a:ea typeface="Calibri (MS) Bold"/>
                  <a:cs typeface="Calibri (MS) Bold"/>
                  <a:sym typeface="Calibri (MS) Bold"/>
                </a:rPr>
                <a:t>Repetă.</a:t>
              </a: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3. Competențe digitale pentru turism sustenabil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3.1: Principii și strategii de marketing digital în turismul durabil</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466488"/>
            <a:chOff x="0" y="0"/>
            <a:chExt cx="14619322" cy="3288651"/>
          </a:xfrm>
        </p:grpSpPr>
        <p:sp>
          <p:nvSpPr>
            <p:cNvPr name="Freeform 23" id="23"/>
            <p:cNvSpPr/>
            <p:nvPr/>
          </p:nvSpPr>
          <p:spPr>
            <a:xfrm flipH="false" flipV="false" rot="0">
              <a:off x="0" y="0"/>
              <a:ext cx="14619322" cy="3288651"/>
            </a:xfrm>
            <a:custGeom>
              <a:avLst/>
              <a:gdLst/>
              <a:ahLst/>
              <a:cxnLst/>
              <a:rect r="r" b="b" t="t" l="l"/>
              <a:pathLst>
                <a:path h="3288651" w="14619322">
                  <a:moveTo>
                    <a:pt x="0" y="0"/>
                  </a:moveTo>
                  <a:lnTo>
                    <a:pt x="14619322" y="0"/>
                  </a:lnTo>
                  <a:lnTo>
                    <a:pt x="14619322" y="3288651"/>
                  </a:lnTo>
                  <a:lnTo>
                    <a:pt x="0" y="3288651"/>
                  </a:lnTo>
                  <a:close/>
                </a:path>
              </a:pathLst>
            </a:custGeom>
            <a:solidFill>
              <a:srgbClr val="000000">
                <a:alpha val="0"/>
              </a:srgbClr>
            </a:solidFill>
          </p:spPr>
        </p:sp>
        <p:sp>
          <p:nvSpPr>
            <p:cNvPr name="TextBox 24" id="24"/>
            <p:cNvSpPr txBox="true"/>
            <p:nvPr/>
          </p:nvSpPr>
          <p:spPr>
            <a:xfrm>
              <a:off x="0" y="-38100"/>
              <a:ext cx="14619322" cy="3326751"/>
            </a:xfrm>
            <a:prstGeom prst="rect">
              <a:avLst/>
            </a:prstGeom>
          </p:spPr>
          <p:txBody>
            <a:bodyPr anchor="ctr" rtlCol="false" tIns="0" lIns="0" bIns="0" rIns="0"/>
            <a:lstStyle/>
            <a:p>
              <a:pPr algn="l" marL="506108" indent="-253054" lvl="1">
                <a:lnSpc>
                  <a:spcPts val="3020"/>
                </a:lnSpc>
                <a:buAutoNum type="arabicPeriod" startAt="1"/>
              </a:pPr>
              <a:r>
                <a:rPr lang="en-US" sz="2796" i="true">
                  <a:solidFill>
                    <a:srgbClr val="DBC2D4"/>
                  </a:solidFill>
                  <a:latin typeface="Calibri (MS) Italics"/>
                  <a:ea typeface="Calibri (MS) Italics"/>
                  <a:cs typeface="Calibri (MS) Italics"/>
                  <a:sym typeface="Calibri (MS) Italics"/>
                </a:rPr>
                <a:t>Înțelegerea principiilor și strategiilor de marketing digital în turismul sustenabil.</a:t>
              </a:r>
            </a:p>
            <a:p>
              <a:pPr algn="l" marL="506108" indent="-253054" lvl="1">
                <a:lnSpc>
                  <a:spcPts val="3020"/>
                </a:lnSpc>
                <a:buAutoNum type="arabicPeriod" startAt="1"/>
              </a:pPr>
              <a:r>
                <a:rPr lang="en-US" sz="2796" i="true">
                  <a:solidFill>
                    <a:srgbClr val="DBC2D4"/>
                  </a:solidFill>
                  <a:latin typeface="Calibri (MS) Italics"/>
                  <a:ea typeface="Calibri (MS) Italics"/>
                  <a:cs typeface="Calibri (MS) Italics"/>
                  <a:sym typeface="Calibri (MS) Italics"/>
                </a:rPr>
                <a:t>Analiza rolului rețelelor sociale și al marketingului de conținut în promovarea turismului sustenabil</a:t>
              </a:r>
            </a:p>
            <a:p>
              <a:pPr algn="l" marL="506108" indent="-253054" lvl="1">
                <a:lnSpc>
                  <a:spcPts val="3020"/>
                </a:lnSpc>
                <a:buAutoNum type="arabicPeriod" startAt="1"/>
              </a:pPr>
              <a:r>
                <a:rPr lang="en-US" sz="2796" i="true">
                  <a:solidFill>
                    <a:srgbClr val="DBC2D4"/>
                  </a:solidFill>
                  <a:latin typeface="Calibri (MS) Italics"/>
                  <a:ea typeface="Calibri (MS) Italics"/>
                  <a:cs typeface="Calibri (MS) Italics"/>
                  <a:sym typeface="Calibri (MS) Italics"/>
                </a:rPr>
                <a:t>Dobândirea de abilități în construirea și gestionarea campaniilor de marketing digital.</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2200701" y="1183942"/>
            <a:ext cx="13654586" cy="9103058"/>
            <a:chOff x="0" y="0"/>
            <a:chExt cx="18206114" cy="12137410"/>
          </a:xfrm>
        </p:grpSpPr>
        <p:sp>
          <p:nvSpPr>
            <p:cNvPr name="Freeform 5" id="5" descr="persoană care face fotografii cu un aparat foto negru sub copaci cu frunze verzi în timpul zilei"/>
            <p:cNvSpPr/>
            <p:nvPr/>
          </p:nvSpPr>
          <p:spPr>
            <a:xfrm flipH="false" flipV="false" rot="0">
              <a:off x="0" y="0"/>
              <a:ext cx="18206086" cy="12137390"/>
            </a:xfrm>
            <a:custGeom>
              <a:avLst/>
              <a:gdLst/>
              <a:ahLst/>
              <a:cxnLst/>
              <a:rect r="r" b="b" t="t" l="l"/>
              <a:pathLst>
                <a:path h="12137390" w="18206086">
                  <a:moveTo>
                    <a:pt x="0" y="0"/>
                  </a:moveTo>
                  <a:lnTo>
                    <a:pt x="18206086" y="0"/>
                  </a:lnTo>
                  <a:lnTo>
                    <a:pt x="18206086" y="12137390"/>
                  </a:lnTo>
                  <a:lnTo>
                    <a:pt x="0" y="12137390"/>
                  </a:lnTo>
                  <a:lnTo>
                    <a:pt x="0" y="0"/>
                  </a:lnTo>
                  <a:close/>
                </a:path>
              </a:pathLst>
            </a:custGeom>
            <a:blipFill>
              <a:blip r:embed="rId3"/>
              <a:stretch>
                <a:fillRect l="0" t="0" r="0" b="0"/>
              </a:stretch>
            </a:blipFill>
          </p:spPr>
        </p:sp>
      </p:grpSp>
      <p:grpSp>
        <p:nvGrpSpPr>
          <p:cNvPr name="Group 6" id="6"/>
          <p:cNvGrpSpPr/>
          <p:nvPr/>
        </p:nvGrpSpPr>
        <p:grpSpPr>
          <a:xfrm rot="0">
            <a:off x="146952" y="122460"/>
            <a:ext cx="17916750" cy="1148924"/>
            <a:chOff x="0" y="0"/>
            <a:chExt cx="23889000" cy="1531899"/>
          </a:xfrm>
        </p:grpSpPr>
        <p:sp>
          <p:nvSpPr>
            <p:cNvPr name="Freeform 7" id="7"/>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8" id="8"/>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Marketing digital în turismul sustenabil</a:t>
              </a:r>
            </a:p>
          </p:txBody>
        </p:sp>
      </p:grpSp>
      <p:sp>
        <p:nvSpPr>
          <p:cNvPr name="TextBox 9" id="9"/>
          <p:cNvSpPr txBox="true"/>
          <p:nvPr/>
        </p:nvSpPr>
        <p:spPr>
          <a:xfrm rot="0">
            <a:off x="3794299" y="2577107"/>
            <a:ext cx="9827110" cy="976503"/>
          </a:xfrm>
          <a:prstGeom prst="rect">
            <a:avLst/>
          </a:prstGeom>
        </p:spPr>
        <p:txBody>
          <a:bodyPr anchor="t" rtlCol="false" tIns="0" lIns="0" bIns="0" rIns="0">
            <a:spAutoFit/>
          </a:bodyPr>
          <a:lstStyle/>
          <a:p>
            <a:pPr algn="ctr" marL="0" indent="0" lvl="0">
              <a:lnSpc>
                <a:spcPts val="3726"/>
              </a:lnSpc>
            </a:pPr>
            <a:r>
              <a:rPr lang="en-US" b="true" sz="2700">
                <a:solidFill>
                  <a:srgbClr val="FF66C4"/>
                </a:solidFill>
                <a:latin typeface="Calibri (MS) Bold"/>
                <a:ea typeface="Calibri (MS) Bold"/>
                <a:cs typeface="Calibri (MS) Bold"/>
                <a:sym typeface="Calibri (MS) Bold"/>
              </a:rPr>
              <a:t>Marketingul digital susține călătoriile durabile pe distanțe lungi — fără a lăsa o amprentă ecologică.</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 ce are sens marketingul digital</a:t>
              </a:r>
            </a:p>
          </p:txBody>
        </p:sp>
      </p:grpSp>
      <p:grpSp>
        <p:nvGrpSpPr>
          <p:cNvPr name="Group 7" id="7"/>
          <p:cNvGrpSpPr/>
          <p:nvPr/>
        </p:nvGrpSpPr>
        <p:grpSpPr>
          <a:xfrm rot="0">
            <a:off x="6787356" y="3077282"/>
            <a:ext cx="4713286" cy="4713286"/>
            <a:chOff x="0" y="0"/>
            <a:chExt cx="6284382" cy="6284382"/>
          </a:xfrm>
        </p:grpSpPr>
        <p:sp>
          <p:nvSpPr>
            <p:cNvPr name="Freeform 8" id="8"/>
            <p:cNvSpPr/>
            <p:nvPr/>
          </p:nvSpPr>
          <p:spPr>
            <a:xfrm flipH="false" flipV="false" rot="0">
              <a:off x="25400" y="25400"/>
              <a:ext cx="6233541" cy="6233541"/>
            </a:xfrm>
            <a:custGeom>
              <a:avLst/>
              <a:gdLst/>
              <a:ahLst/>
              <a:cxnLst/>
              <a:rect r="r" b="b" t="t" l="l"/>
              <a:pathLst>
                <a:path h="6233541" w="6233541">
                  <a:moveTo>
                    <a:pt x="0" y="3116834"/>
                  </a:moveTo>
                  <a:cubicBezTo>
                    <a:pt x="0" y="1395476"/>
                    <a:pt x="1395476" y="0"/>
                    <a:pt x="3116834" y="0"/>
                  </a:cubicBezTo>
                  <a:cubicBezTo>
                    <a:pt x="4838192" y="0"/>
                    <a:pt x="6233541" y="1395476"/>
                    <a:pt x="6233541" y="3116834"/>
                  </a:cubicBezTo>
                  <a:cubicBezTo>
                    <a:pt x="6233541" y="4838192"/>
                    <a:pt x="4838192" y="6233541"/>
                    <a:pt x="3116834" y="6233541"/>
                  </a:cubicBezTo>
                  <a:cubicBezTo>
                    <a:pt x="1395476" y="6233541"/>
                    <a:pt x="0" y="4838192"/>
                    <a:pt x="0" y="3116834"/>
                  </a:cubicBezTo>
                  <a:close/>
                </a:path>
              </a:pathLst>
            </a:custGeom>
            <a:solidFill>
              <a:srgbClr val="70C573">
                <a:alpha val="24706"/>
              </a:srgbClr>
            </a:solidFill>
          </p:spPr>
        </p:sp>
        <p:sp>
          <p:nvSpPr>
            <p:cNvPr name="Freeform 9" id="9"/>
            <p:cNvSpPr/>
            <p:nvPr/>
          </p:nvSpPr>
          <p:spPr>
            <a:xfrm flipH="false" flipV="false" rot="0">
              <a:off x="0" y="0"/>
              <a:ext cx="6284341" cy="6284341"/>
            </a:xfrm>
            <a:custGeom>
              <a:avLst/>
              <a:gdLst/>
              <a:ahLst/>
              <a:cxnLst/>
              <a:rect r="r" b="b" t="t" l="l"/>
              <a:pathLst>
                <a:path h="6284341" w="6284341">
                  <a:moveTo>
                    <a:pt x="0" y="3142234"/>
                  </a:moveTo>
                  <a:cubicBezTo>
                    <a:pt x="0" y="1406779"/>
                    <a:pt x="1406779" y="0"/>
                    <a:pt x="3142234" y="0"/>
                  </a:cubicBezTo>
                  <a:lnTo>
                    <a:pt x="3142234" y="25400"/>
                  </a:lnTo>
                  <a:lnTo>
                    <a:pt x="3142234" y="0"/>
                  </a:lnTo>
                  <a:cubicBezTo>
                    <a:pt x="4877562" y="0"/>
                    <a:pt x="6284341" y="1406779"/>
                    <a:pt x="6284341" y="3142234"/>
                  </a:cubicBezTo>
                  <a:cubicBezTo>
                    <a:pt x="6284341" y="4877689"/>
                    <a:pt x="4877562" y="6284341"/>
                    <a:pt x="3142234" y="6284341"/>
                  </a:cubicBezTo>
                  <a:lnTo>
                    <a:pt x="3142234" y="6258941"/>
                  </a:lnTo>
                  <a:lnTo>
                    <a:pt x="3142234" y="6284341"/>
                  </a:lnTo>
                  <a:cubicBezTo>
                    <a:pt x="1406779" y="6284341"/>
                    <a:pt x="0" y="4877562"/>
                    <a:pt x="0" y="3142234"/>
                  </a:cubicBezTo>
                  <a:lnTo>
                    <a:pt x="25400" y="3142234"/>
                  </a:lnTo>
                  <a:lnTo>
                    <a:pt x="46736" y="3155950"/>
                  </a:lnTo>
                  <a:cubicBezTo>
                    <a:pt x="40640" y="3165475"/>
                    <a:pt x="29083" y="3169793"/>
                    <a:pt x="18161" y="3166618"/>
                  </a:cubicBezTo>
                  <a:cubicBezTo>
                    <a:pt x="7239" y="3163443"/>
                    <a:pt x="0" y="3153410"/>
                    <a:pt x="0" y="3142234"/>
                  </a:cubicBezTo>
                  <a:moveTo>
                    <a:pt x="50800" y="3142234"/>
                  </a:moveTo>
                  <a:lnTo>
                    <a:pt x="25400" y="3142234"/>
                  </a:lnTo>
                  <a:lnTo>
                    <a:pt x="4064" y="3128518"/>
                  </a:lnTo>
                  <a:cubicBezTo>
                    <a:pt x="10160" y="3118993"/>
                    <a:pt x="21717" y="3114675"/>
                    <a:pt x="32639" y="3117850"/>
                  </a:cubicBezTo>
                  <a:cubicBezTo>
                    <a:pt x="43561" y="3121025"/>
                    <a:pt x="50800" y="3130931"/>
                    <a:pt x="50800" y="3142234"/>
                  </a:cubicBezTo>
                  <a:cubicBezTo>
                    <a:pt x="50800" y="4849495"/>
                    <a:pt x="1434846" y="6233541"/>
                    <a:pt x="3142234" y="6233541"/>
                  </a:cubicBezTo>
                  <a:cubicBezTo>
                    <a:pt x="4849622" y="6233541"/>
                    <a:pt x="6233541" y="4849495"/>
                    <a:pt x="6233541" y="3142234"/>
                  </a:cubicBezTo>
                  <a:lnTo>
                    <a:pt x="6258941" y="3142234"/>
                  </a:lnTo>
                  <a:lnTo>
                    <a:pt x="6233541" y="3142234"/>
                  </a:lnTo>
                  <a:cubicBezTo>
                    <a:pt x="6233541" y="1434846"/>
                    <a:pt x="4849495" y="50800"/>
                    <a:pt x="3142234" y="50800"/>
                  </a:cubicBezTo>
                  <a:lnTo>
                    <a:pt x="3142234" y="25400"/>
                  </a:lnTo>
                  <a:lnTo>
                    <a:pt x="3142234" y="50800"/>
                  </a:lnTo>
                  <a:cubicBezTo>
                    <a:pt x="1434846" y="50800"/>
                    <a:pt x="50800" y="1434846"/>
                    <a:pt x="50800" y="3142234"/>
                  </a:cubicBezTo>
                  <a:close/>
                </a:path>
              </a:pathLst>
            </a:custGeom>
            <a:solidFill>
              <a:srgbClr val="F2F2F2"/>
            </a:solidFill>
          </p:spPr>
        </p:sp>
      </p:grpSp>
      <p:grpSp>
        <p:nvGrpSpPr>
          <p:cNvPr name="Group 10" id="10"/>
          <p:cNvGrpSpPr/>
          <p:nvPr/>
        </p:nvGrpSpPr>
        <p:grpSpPr>
          <a:xfrm rot="0">
            <a:off x="7472020" y="3761946"/>
            <a:ext cx="3343958" cy="3343958"/>
            <a:chOff x="0" y="0"/>
            <a:chExt cx="4458610" cy="4458610"/>
          </a:xfrm>
        </p:grpSpPr>
        <p:sp>
          <p:nvSpPr>
            <p:cNvPr name="Freeform 11" id="11"/>
            <p:cNvSpPr/>
            <p:nvPr/>
          </p:nvSpPr>
          <p:spPr>
            <a:xfrm flipH="false" flipV="false" rot="0">
              <a:off x="0" y="0"/>
              <a:ext cx="4458610" cy="4458610"/>
            </a:xfrm>
            <a:custGeom>
              <a:avLst/>
              <a:gdLst/>
              <a:ahLst/>
              <a:cxnLst/>
              <a:rect r="r" b="b" t="t" l="l"/>
              <a:pathLst>
                <a:path h="4458610" w="4458610">
                  <a:moveTo>
                    <a:pt x="0" y="0"/>
                  </a:moveTo>
                  <a:lnTo>
                    <a:pt x="4458610" y="0"/>
                  </a:lnTo>
                  <a:lnTo>
                    <a:pt x="4458610" y="4458610"/>
                  </a:lnTo>
                  <a:lnTo>
                    <a:pt x="0" y="4458610"/>
                  </a:lnTo>
                  <a:close/>
                </a:path>
              </a:pathLst>
            </a:custGeom>
            <a:solidFill>
              <a:srgbClr val="000000">
                <a:alpha val="0"/>
              </a:srgbClr>
            </a:solidFill>
          </p:spPr>
        </p:sp>
        <p:sp>
          <p:nvSpPr>
            <p:cNvPr name="TextBox 12" id="12"/>
            <p:cNvSpPr txBox="true"/>
            <p:nvPr/>
          </p:nvSpPr>
          <p:spPr>
            <a:xfrm>
              <a:off x="0" y="-47625"/>
              <a:ext cx="4458610" cy="4506235"/>
            </a:xfrm>
            <a:prstGeom prst="rect">
              <a:avLst/>
            </a:prstGeom>
          </p:spPr>
          <p:txBody>
            <a:bodyPr anchor="ctr" rtlCol="false" tIns="0" lIns="0" bIns="0" rIns="0"/>
            <a:lstStyle/>
            <a:p>
              <a:pPr algn="ctr" marL="0" indent="0" lvl="0">
                <a:lnSpc>
                  <a:spcPts val="5022"/>
                </a:lnSpc>
              </a:pPr>
              <a:r>
                <a:rPr lang="en-US" sz="4650">
                  <a:solidFill>
                    <a:srgbClr val="2C2C2C"/>
                  </a:solidFill>
                  <a:latin typeface="Arial"/>
                  <a:ea typeface="Arial"/>
                  <a:cs typeface="Arial"/>
                  <a:sym typeface="Arial"/>
                </a:rPr>
                <a:t>Turism durabil</a:t>
              </a:r>
            </a:p>
          </p:txBody>
        </p:sp>
      </p:grpSp>
      <p:grpSp>
        <p:nvGrpSpPr>
          <p:cNvPr name="Group 13" id="13"/>
          <p:cNvGrpSpPr/>
          <p:nvPr/>
        </p:nvGrpSpPr>
        <p:grpSpPr>
          <a:xfrm rot="0">
            <a:off x="7956153" y="1204689"/>
            <a:ext cx="2375693" cy="2375692"/>
            <a:chOff x="0" y="0"/>
            <a:chExt cx="3167590" cy="3167590"/>
          </a:xfrm>
        </p:grpSpPr>
        <p:sp>
          <p:nvSpPr>
            <p:cNvPr name="Freeform 14" id="14"/>
            <p:cNvSpPr/>
            <p:nvPr/>
          </p:nvSpPr>
          <p:spPr>
            <a:xfrm flipH="false" flipV="false" rot="0">
              <a:off x="25400" y="25400"/>
              <a:ext cx="3116834" cy="3116834"/>
            </a:xfrm>
            <a:custGeom>
              <a:avLst/>
              <a:gdLst/>
              <a:ahLst/>
              <a:cxnLst/>
              <a:rect r="r" b="b" t="t" l="l"/>
              <a:pathLst>
                <a:path h="3116834" w="3116834">
                  <a:moveTo>
                    <a:pt x="0" y="1558417"/>
                  </a:moveTo>
                  <a:cubicBezTo>
                    <a:pt x="0" y="697738"/>
                    <a:pt x="697738" y="0"/>
                    <a:pt x="1558417" y="0"/>
                  </a:cubicBezTo>
                  <a:cubicBezTo>
                    <a:pt x="2419096" y="0"/>
                    <a:pt x="3116834" y="697738"/>
                    <a:pt x="3116834" y="1558417"/>
                  </a:cubicBezTo>
                  <a:cubicBezTo>
                    <a:pt x="3116834" y="2419096"/>
                    <a:pt x="2419096" y="3116834"/>
                    <a:pt x="1558417" y="3116834"/>
                  </a:cubicBezTo>
                  <a:cubicBezTo>
                    <a:pt x="697738" y="3116834"/>
                    <a:pt x="0" y="2419096"/>
                    <a:pt x="0" y="1558417"/>
                  </a:cubicBezTo>
                  <a:close/>
                </a:path>
              </a:pathLst>
            </a:custGeom>
            <a:solidFill>
              <a:srgbClr val="70C573">
                <a:alpha val="24706"/>
              </a:srgbClr>
            </a:solidFill>
          </p:spPr>
        </p:sp>
        <p:sp>
          <p:nvSpPr>
            <p:cNvPr name="Freeform 15" id="15"/>
            <p:cNvSpPr/>
            <p:nvPr/>
          </p:nvSpPr>
          <p:spPr>
            <a:xfrm flipH="false" flipV="false" rot="0">
              <a:off x="0" y="0"/>
              <a:ext cx="3167634" cy="3167634"/>
            </a:xfrm>
            <a:custGeom>
              <a:avLst/>
              <a:gdLst/>
              <a:ahLst/>
              <a:cxnLst/>
              <a:rect r="r" b="b" t="t" l="l"/>
              <a:pathLst>
                <a:path h="3167634" w="3167634">
                  <a:moveTo>
                    <a:pt x="0" y="1583817"/>
                  </a:moveTo>
                  <a:cubicBezTo>
                    <a:pt x="0" y="709041"/>
                    <a:pt x="709041" y="0"/>
                    <a:pt x="1583817" y="0"/>
                  </a:cubicBezTo>
                  <a:lnTo>
                    <a:pt x="1583817" y="25400"/>
                  </a:lnTo>
                  <a:lnTo>
                    <a:pt x="1583817" y="0"/>
                  </a:lnTo>
                  <a:cubicBezTo>
                    <a:pt x="2458466" y="0"/>
                    <a:pt x="3167634" y="709041"/>
                    <a:pt x="3167634" y="1583817"/>
                  </a:cubicBezTo>
                  <a:cubicBezTo>
                    <a:pt x="3167634" y="2458593"/>
                    <a:pt x="2458466" y="3167634"/>
                    <a:pt x="1583817" y="3167634"/>
                  </a:cubicBezTo>
                  <a:lnTo>
                    <a:pt x="1583817" y="3142234"/>
                  </a:lnTo>
                  <a:lnTo>
                    <a:pt x="1583817" y="3167634"/>
                  </a:lnTo>
                  <a:cubicBezTo>
                    <a:pt x="709041" y="3167634"/>
                    <a:pt x="0" y="2458466"/>
                    <a:pt x="0" y="1583817"/>
                  </a:cubicBezTo>
                  <a:lnTo>
                    <a:pt x="25400" y="1583817"/>
                  </a:lnTo>
                  <a:lnTo>
                    <a:pt x="46863" y="1597406"/>
                  </a:lnTo>
                  <a:cubicBezTo>
                    <a:pt x="40767" y="1606931"/>
                    <a:pt x="29210" y="1611376"/>
                    <a:pt x="18288" y="1608201"/>
                  </a:cubicBezTo>
                  <a:cubicBezTo>
                    <a:pt x="7366" y="1605026"/>
                    <a:pt x="0" y="1595120"/>
                    <a:pt x="0" y="1583817"/>
                  </a:cubicBezTo>
                  <a:moveTo>
                    <a:pt x="50800" y="1583817"/>
                  </a:moveTo>
                  <a:lnTo>
                    <a:pt x="25400" y="1583817"/>
                  </a:lnTo>
                  <a:lnTo>
                    <a:pt x="3937" y="1570228"/>
                  </a:lnTo>
                  <a:cubicBezTo>
                    <a:pt x="10033" y="1560703"/>
                    <a:pt x="21590" y="1556258"/>
                    <a:pt x="32512" y="1559433"/>
                  </a:cubicBezTo>
                  <a:cubicBezTo>
                    <a:pt x="43434" y="1562608"/>
                    <a:pt x="50800" y="1572514"/>
                    <a:pt x="50800" y="1583817"/>
                  </a:cubicBezTo>
                  <a:cubicBezTo>
                    <a:pt x="50800" y="2430526"/>
                    <a:pt x="737108" y="3116834"/>
                    <a:pt x="1583817" y="3116834"/>
                  </a:cubicBezTo>
                  <a:cubicBezTo>
                    <a:pt x="2430526" y="3116834"/>
                    <a:pt x="3116834" y="2430526"/>
                    <a:pt x="3116834" y="1583817"/>
                  </a:cubicBezTo>
                  <a:lnTo>
                    <a:pt x="3142234" y="1583817"/>
                  </a:lnTo>
                  <a:lnTo>
                    <a:pt x="3116834" y="1583817"/>
                  </a:lnTo>
                  <a:cubicBezTo>
                    <a:pt x="3116834" y="737108"/>
                    <a:pt x="2430399" y="50800"/>
                    <a:pt x="1583817" y="50800"/>
                  </a:cubicBezTo>
                  <a:lnTo>
                    <a:pt x="1583817" y="25400"/>
                  </a:lnTo>
                  <a:lnTo>
                    <a:pt x="1583817" y="50800"/>
                  </a:lnTo>
                  <a:cubicBezTo>
                    <a:pt x="737108" y="50800"/>
                    <a:pt x="50800" y="737108"/>
                    <a:pt x="50800" y="1583817"/>
                  </a:cubicBezTo>
                  <a:close/>
                </a:path>
              </a:pathLst>
            </a:custGeom>
            <a:solidFill>
              <a:srgbClr val="F2F2F2"/>
            </a:solidFill>
          </p:spPr>
        </p:sp>
      </p:grpSp>
      <p:grpSp>
        <p:nvGrpSpPr>
          <p:cNvPr name="Group 16" id="16"/>
          <p:cNvGrpSpPr/>
          <p:nvPr/>
        </p:nvGrpSpPr>
        <p:grpSpPr>
          <a:xfrm rot="0">
            <a:off x="8298486" y="1547022"/>
            <a:ext cx="1691026" cy="1691026"/>
            <a:chOff x="0" y="0"/>
            <a:chExt cx="2254702" cy="2254702"/>
          </a:xfrm>
        </p:grpSpPr>
        <p:sp>
          <p:nvSpPr>
            <p:cNvPr name="Freeform 17" id="17"/>
            <p:cNvSpPr/>
            <p:nvPr/>
          </p:nvSpPr>
          <p:spPr>
            <a:xfrm flipH="false" flipV="false" rot="0">
              <a:off x="0" y="0"/>
              <a:ext cx="2254702" cy="2254702"/>
            </a:xfrm>
            <a:custGeom>
              <a:avLst/>
              <a:gdLst/>
              <a:ahLst/>
              <a:cxnLst/>
              <a:rect r="r" b="b" t="t" l="l"/>
              <a:pathLst>
                <a:path h="2254702" w="2254702">
                  <a:moveTo>
                    <a:pt x="0" y="0"/>
                  </a:moveTo>
                  <a:lnTo>
                    <a:pt x="2254702" y="0"/>
                  </a:lnTo>
                  <a:lnTo>
                    <a:pt x="2254702" y="2254702"/>
                  </a:lnTo>
                  <a:lnTo>
                    <a:pt x="0" y="2254702"/>
                  </a:lnTo>
                  <a:close/>
                </a:path>
              </a:pathLst>
            </a:custGeom>
            <a:solidFill>
              <a:srgbClr val="000000">
                <a:alpha val="0"/>
              </a:srgbClr>
            </a:solidFill>
          </p:spPr>
        </p:sp>
        <p:sp>
          <p:nvSpPr>
            <p:cNvPr name="TextBox 18" id="18"/>
            <p:cNvSpPr txBox="true"/>
            <p:nvPr/>
          </p:nvSpPr>
          <p:spPr>
            <a:xfrm>
              <a:off x="0" y="-19050"/>
              <a:ext cx="2254702" cy="2273752"/>
            </a:xfrm>
            <a:prstGeom prst="rect">
              <a:avLst/>
            </a:prstGeom>
          </p:spPr>
          <p:txBody>
            <a:bodyPr anchor="ctr" rtlCol="false" tIns="0" lIns="0" bIns="0" rIns="0"/>
            <a:lstStyle/>
            <a:p>
              <a:pPr algn="ctr" marL="0" indent="0" lvl="0">
                <a:lnSpc>
                  <a:spcPts val="1944"/>
                </a:lnSpc>
              </a:pPr>
              <a:r>
                <a:rPr lang="en-US" sz="1800">
                  <a:solidFill>
                    <a:srgbClr val="2C2C2C"/>
                  </a:solidFill>
                  <a:latin typeface="Arial"/>
                  <a:ea typeface="Arial"/>
                  <a:cs typeface="Arial"/>
                  <a:sym typeface="Arial"/>
                </a:rPr>
                <a:t>Acoperire globală (peste 5,4 miliarde de utilizatori)</a:t>
              </a:r>
            </a:p>
          </p:txBody>
        </p:sp>
      </p:grpSp>
      <p:grpSp>
        <p:nvGrpSpPr>
          <p:cNvPr name="Group 19" id="19"/>
          <p:cNvGrpSpPr/>
          <p:nvPr/>
        </p:nvGrpSpPr>
        <p:grpSpPr>
          <a:xfrm rot="0">
            <a:off x="10848686" y="3306237"/>
            <a:ext cx="2375692" cy="2375693"/>
            <a:chOff x="0" y="0"/>
            <a:chExt cx="3167590" cy="3167590"/>
          </a:xfrm>
        </p:grpSpPr>
        <p:sp>
          <p:nvSpPr>
            <p:cNvPr name="Freeform 20" id="20"/>
            <p:cNvSpPr/>
            <p:nvPr/>
          </p:nvSpPr>
          <p:spPr>
            <a:xfrm flipH="false" flipV="false" rot="0">
              <a:off x="25400" y="25400"/>
              <a:ext cx="3116834" cy="3116834"/>
            </a:xfrm>
            <a:custGeom>
              <a:avLst/>
              <a:gdLst/>
              <a:ahLst/>
              <a:cxnLst/>
              <a:rect r="r" b="b" t="t" l="l"/>
              <a:pathLst>
                <a:path h="3116834" w="3116834">
                  <a:moveTo>
                    <a:pt x="0" y="1558417"/>
                  </a:moveTo>
                  <a:cubicBezTo>
                    <a:pt x="0" y="697738"/>
                    <a:pt x="697738" y="0"/>
                    <a:pt x="1558417" y="0"/>
                  </a:cubicBezTo>
                  <a:cubicBezTo>
                    <a:pt x="2419096" y="0"/>
                    <a:pt x="3116834" y="697738"/>
                    <a:pt x="3116834" y="1558417"/>
                  </a:cubicBezTo>
                  <a:cubicBezTo>
                    <a:pt x="3116834" y="2419096"/>
                    <a:pt x="2419096" y="3116834"/>
                    <a:pt x="1558417" y="3116834"/>
                  </a:cubicBezTo>
                  <a:cubicBezTo>
                    <a:pt x="697738" y="3116834"/>
                    <a:pt x="0" y="2419096"/>
                    <a:pt x="0" y="1558417"/>
                  </a:cubicBezTo>
                  <a:close/>
                </a:path>
              </a:pathLst>
            </a:custGeom>
            <a:solidFill>
              <a:srgbClr val="70C573">
                <a:alpha val="24706"/>
              </a:srgbClr>
            </a:solidFill>
          </p:spPr>
        </p:sp>
        <p:sp>
          <p:nvSpPr>
            <p:cNvPr name="Freeform 21" id="21"/>
            <p:cNvSpPr/>
            <p:nvPr/>
          </p:nvSpPr>
          <p:spPr>
            <a:xfrm flipH="false" flipV="false" rot="0">
              <a:off x="0" y="0"/>
              <a:ext cx="3167634" cy="3167634"/>
            </a:xfrm>
            <a:custGeom>
              <a:avLst/>
              <a:gdLst/>
              <a:ahLst/>
              <a:cxnLst/>
              <a:rect r="r" b="b" t="t" l="l"/>
              <a:pathLst>
                <a:path h="3167634" w="3167634">
                  <a:moveTo>
                    <a:pt x="0" y="1583817"/>
                  </a:moveTo>
                  <a:cubicBezTo>
                    <a:pt x="0" y="709041"/>
                    <a:pt x="709041" y="0"/>
                    <a:pt x="1583817" y="0"/>
                  </a:cubicBezTo>
                  <a:lnTo>
                    <a:pt x="1583817" y="25400"/>
                  </a:lnTo>
                  <a:lnTo>
                    <a:pt x="1583817" y="0"/>
                  </a:lnTo>
                  <a:cubicBezTo>
                    <a:pt x="2458466" y="0"/>
                    <a:pt x="3167634" y="709041"/>
                    <a:pt x="3167634" y="1583817"/>
                  </a:cubicBezTo>
                  <a:cubicBezTo>
                    <a:pt x="3167634" y="2458593"/>
                    <a:pt x="2458466" y="3167634"/>
                    <a:pt x="1583817" y="3167634"/>
                  </a:cubicBezTo>
                  <a:lnTo>
                    <a:pt x="1583817" y="3142234"/>
                  </a:lnTo>
                  <a:lnTo>
                    <a:pt x="1583817" y="3167634"/>
                  </a:lnTo>
                  <a:cubicBezTo>
                    <a:pt x="709041" y="3167634"/>
                    <a:pt x="0" y="2458466"/>
                    <a:pt x="0" y="1583817"/>
                  </a:cubicBezTo>
                  <a:lnTo>
                    <a:pt x="25400" y="1583817"/>
                  </a:lnTo>
                  <a:lnTo>
                    <a:pt x="46863" y="1597406"/>
                  </a:lnTo>
                  <a:cubicBezTo>
                    <a:pt x="40767" y="1606931"/>
                    <a:pt x="29210" y="1611376"/>
                    <a:pt x="18288" y="1608201"/>
                  </a:cubicBezTo>
                  <a:cubicBezTo>
                    <a:pt x="7366" y="1605026"/>
                    <a:pt x="0" y="1595120"/>
                    <a:pt x="0" y="1583817"/>
                  </a:cubicBezTo>
                  <a:moveTo>
                    <a:pt x="50800" y="1583817"/>
                  </a:moveTo>
                  <a:lnTo>
                    <a:pt x="25400" y="1583817"/>
                  </a:lnTo>
                  <a:lnTo>
                    <a:pt x="3937" y="1570228"/>
                  </a:lnTo>
                  <a:cubicBezTo>
                    <a:pt x="10033" y="1560703"/>
                    <a:pt x="21590" y="1556258"/>
                    <a:pt x="32512" y="1559433"/>
                  </a:cubicBezTo>
                  <a:cubicBezTo>
                    <a:pt x="43434" y="1562608"/>
                    <a:pt x="50800" y="1572514"/>
                    <a:pt x="50800" y="1583817"/>
                  </a:cubicBezTo>
                  <a:cubicBezTo>
                    <a:pt x="50800" y="2430526"/>
                    <a:pt x="737108" y="3116834"/>
                    <a:pt x="1583817" y="3116834"/>
                  </a:cubicBezTo>
                  <a:cubicBezTo>
                    <a:pt x="2430526" y="3116834"/>
                    <a:pt x="3116834" y="2430526"/>
                    <a:pt x="3116834" y="1583817"/>
                  </a:cubicBezTo>
                  <a:lnTo>
                    <a:pt x="3142234" y="1583817"/>
                  </a:lnTo>
                  <a:lnTo>
                    <a:pt x="3116834" y="1583817"/>
                  </a:lnTo>
                  <a:cubicBezTo>
                    <a:pt x="3116834" y="737108"/>
                    <a:pt x="2430399" y="50800"/>
                    <a:pt x="1583817" y="50800"/>
                  </a:cubicBezTo>
                  <a:lnTo>
                    <a:pt x="1583817" y="25400"/>
                  </a:lnTo>
                  <a:lnTo>
                    <a:pt x="1583817" y="50800"/>
                  </a:lnTo>
                  <a:cubicBezTo>
                    <a:pt x="737108" y="50800"/>
                    <a:pt x="50800" y="737108"/>
                    <a:pt x="50800" y="1583817"/>
                  </a:cubicBezTo>
                  <a:close/>
                </a:path>
              </a:pathLst>
            </a:custGeom>
            <a:solidFill>
              <a:srgbClr val="F2F2F2"/>
            </a:solidFill>
          </p:spPr>
        </p:sp>
      </p:grpSp>
      <p:grpSp>
        <p:nvGrpSpPr>
          <p:cNvPr name="Group 22" id="22"/>
          <p:cNvGrpSpPr/>
          <p:nvPr/>
        </p:nvGrpSpPr>
        <p:grpSpPr>
          <a:xfrm rot="0">
            <a:off x="11191019" y="3648570"/>
            <a:ext cx="1691026" cy="1691027"/>
            <a:chOff x="0" y="0"/>
            <a:chExt cx="2254702" cy="2254702"/>
          </a:xfrm>
        </p:grpSpPr>
        <p:sp>
          <p:nvSpPr>
            <p:cNvPr name="Freeform 23" id="23"/>
            <p:cNvSpPr/>
            <p:nvPr/>
          </p:nvSpPr>
          <p:spPr>
            <a:xfrm flipH="false" flipV="false" rot="0">
              <a:off x="0" y="0"/>
              <a:ext cx="2254702" cy="2254702"/>
            </a:xfrm>
            <a:custGeom>
              <a:avLst/>
              <a:gdLst/>
              <a:ahLst/>
              <a:cxnLst/>
              <a:rect r="r" b="b" t="t" l="l"/>
              <a:pathLst>
                <a:path h="2254702" w="2254702">
                  <a:moveTo>
                    <a:pt x="0" y="0"/>
                  </a:moveTo>
                  <a:lnTo>
                    <a:pt x="2254702" y="0"/>
                  </a:lnTo>
                  <a:lnTo>
                    <a:pt x="2254702" y="2254702"/>
                  </a:lnTo>
                  <a:lnTo>
                    <a:pt x="0" y="2254702"/>
                  </a:lnTo>
                  <a:close/>
                </a:path>
              </a:pathLst>
            </a:custGeom>
            <a:solidFill>
              <a:srgbClr val="000000">
                <a:alpha val="0"/>
              </a:srgbClr>
            </a:solidFill>
          </p:spPr>
        </p:sp>
        <p:sp>
          <p:nvSpPr>
            <p:cNvPr name="TextBox 24" id="24"/>
            <p:cNvSpPr txBox="true"/>
            <p:nvPr/>
          </p:nvSpPr>
          <p:spPr>
            <a:xfrm>
              <a:off x="0" y="-19050"/>
              <a:ext cx="2254702" cy="2273752"/>
            </a:xfrm>
            <a:prstGeom prst="rect">
              <a:avLst/>
            </a:prstGeom>
          </p:spPr>
          <p:txBody>
            <a:bodyPr anchor="ctr" rtlCol="false" tIns="0" lIns="0" bIns="0" rIns="0"/>
            <a:lstStyle/>
            <a:p>
              <a:pPr algn="ctr" marL="0" indent="0" lvl="0">
                <a:lnSpc>
                  <a:spcPts val="1944"/>
                </a:lnSpc>
              </a:pPr>
              <a:r>
                <a:rPr lang="en-US" sz="1800">
                  <a:solidFill>
                    <a:srgbClr val="2C2C2C"/>
                  </a:solidFill>
                  <a:latin typeface="Arial"/>
                  <a:ea typeface="Arial"/>
                  <a:cs typeface="Arial"/>
                  <a:sym typeface="Arial"/>
                </a:rPr>
                <a:t>Cost scăzut</a:t>
              </a:r>
            </a:p>
          </p:txBody>
        </p:sp>
      </p:grpSp>
      <p:grpSp>
        <p:nvGrpSpPr>
          <p:cNvPr name="Group 25" id="25"/>
          <p:cNvGrpSpPr/>
          <p:nvPr/>
        </p:nvGrpSpPr>
        <p:grpSpPr>
          <a:xfrm rot="0">
            <a:off x="9743836" y="6706614"/>
            <a:ext cx="2375693" cy="2375692"/>
            <a:chOff x="0" y="0"/>
            <a:chExt cx="3167590" cy="3167590"/>
          </a:xfrm>
        </p:grpSpPr>
        <p:sp>
          <p:nvSpPr>
            <p:cNvPr name="Freeform 26" id="26"/>
            <p:cNvSpPr/>
            <p:nvPr/>
          </p:nvSpPr>
          <p:spPr>
            <a:xfrm flipH="false" flipV="false" rot="0">
              <a:off x="25400" y="25400"/>
              <a:ext cx="3116834" cy="3116834"/>
            </a:xfrm>
            <a:custGeom>
              <a:avLst/>
              <a:gdLst/>
              <a:ahLst/>
              <a:cxnLst/>
              <a:rect r="r" b="b" t="t" l="l"/>
              <a:pathLst>
                <a:path h="3116834" w="3116834">
                  <a:moveTo>
                    <a:pt x="0" y="1558417"/>
                  </a:moveTo>
                  <a:cubicBezTo>
                    <a:pt x="0" y="697738"/>
                    <a:pt x="697738" y="0"/>
                    <a:pt x="1558417" y="0"/>
                  </a:cubicBezTo>
                  <a:cubicBezTo>
                    <a:pt x="2419096" y="0"/>
                    <a:pt x="3116834" y="697738"/>
                    <a:pt x="3116834" y="1558417"/>
                  </a:cubicBezTo>
                  <a:cubicBezTo>
                    <a:pt x="3116834" y="2419096"/>
                    <a:pt x="2419096" y="3116834"/>
                    <a:pt x="1558417" y="3116834"/>
                  </a:cubicBezTo>
                  <a:cubicBezTo>
                    <a:pt x="697738" y="3116834"/>
                    <a:pt x="0" y="2419096"/>
                    <a:pt x="0" y="1558417"/>
                  </a:cubicBezTo>
                  <a:close/>
                </a:path>
              </a:pathLst>
            </a:custGeom>
            <a:solidFill>
              <a:srgbClr val="70C573">
                <a:alpha val="24706"/>
              </a:srgbClr>
            </a:solidFill>
          </p:spPr>
        </p:sp>
        <p:sp>
          <p:nvSpPr>
            <p:cNvPr name="Freeform 27" id="27"/>
            <p:cNvSpPr/>
            <p:nvPr/>
          </p:nvSpPr>
          <p:spPr>
            <a:xfrm flipH="false" flipV="false" rot="0">
              <a:off x="0" y="0"/>
              <a:ext cx="3167634" cy="3167634"/>
            </a:xfrm>
            <a:custGeom>
              <a:avLst/>
              <a:gdLst/>
              <a:ahLst/>
              <a:cxnLst/>
              <a:rect r="r" b="b" t="t" l="l"/>
              <a:pathLst>
                <a:path h="3167634" w="3167634">
                  <a:moveTo>
                    <a:pt x="0" y="1583817"/>
                  </a:moveTo>
                  <a:cubicBezTo>
                    <a:pt x="0" y="709041"/>
                    <a:pt x="709041" y="0"/>
                    <a:pt x="1583817" y="0"/>
                  </a:cubicBezTo>
                  <a:lnTo>
                    <a:pt x="1583817" y="25400"/>
                  </a:lnTo>
                  <a:lnTo>
                    <a:pt x="1583817" y="0"/>
                  </a:lnTo>
                  <a:cubicBezTo>
                    <a:pt x="2458466" y="0"/>
                    <a:pt x="3167634" y="709041"/>
                    <a:pt x="3167634" y="1583817"/>
                  </a:cubicBezTo>
                  <a:cubicBezTo>
                    <a:pt x="3167634" y="2458593"/>
                    <a:pt x="2458466" y="3167634"/>
                    <a:pt x="1583817" y="3167634"/>
                  </a:cubicBezTo>
                  <a:lnTo>
                    <a:pt x="1583817" y="3142234"/>
                  </a:lnTo>
                  <a:lnTo>
                    <a:pt x="1583817" y="3167634"/>
                  </a:lnTo>
                  <a:cubicBezTo>
                    <a:pt x="709041" y="3167634"/>
                    <a:pt x="0" y="2458466"/>
                    <a:pt x="0" y="1583817"/>
                  </a:cubicBezTo>
                  <a:lnTo>
                    <a:pt x="25400" y="1583817"/>
                  </a:lnTo>
                  <a:lnTo>
                    <a:pt x="46863" y="1597406"/>
                  </a:lnTo>
                  <a:cubicBezTo>
                    <a:pt x="40767" y="1606931"/>
                    <a:pt x="29210" y="1611376"/>
                    <a:pt x="18288" y="1608201"/>
                  </a:cubicBezTo>
                  <a:cubicBezTo>
                    <a:pt x="7366" y="1605026"/>
                    <a:pt x="0" y="1595120"/>
                    <a:pt x="0" y="1583817"/>
                  </a:cubicBezTo>
                  <a:moveTo>
                    <a:pt x="50800" y="1583817"/>
                  </a:moveTo>
                  <a:lnTo>
                    <a:pt x="25400" y="1583817"/>
                  </a:lnTo>
                  <a:lnTo>
                    <a:pt x="3937" y="1570228"/>
                  </a:lnTo>
                  <a:cubicBezTo>
                    <a:pt x="10033" y="1560703"/>
                    <a:pt x="21590" y="1556258"/>
                    <a:pt x="32512" y="1559433"/>
                  </a:cubicBezTo>
                  <a:cubicBezTo>
                    <a:pt x="43434" y="1562608"/>
                    <a:pt x="50800" y="1572514"/>
                    <a:pt x="50800" y="1583817"/>
                  </a:cubicBezTo>
                  <a:cubicBezTo>
                    <a:pt x="50800" y="2430526"/>
                    <a:pt x="737108" y="3116834"/>
                    <a:pt x="1583817" y="3116834"/>
                  </a:cubicBezTo>
                  <a:cubicBezTo>
                    <a:pt x="2430526" y="3116834"/>
                    <a:pt x="3116834" y="2430526"/>
                    <a:pt x="3116834" y="1583817"/>
                  </a:cubicBezTo>
                  <a:lnTo>
                    <a:pt x="3142234" y="1583817"/>
                  </a:lnTo>
                  <a:lnTo>
                    <a:pt x="3116834" y="1583817"/>
                  </a:lnTo>
                  <a:cubicBezTo>
                    <a:pt x="3116834" y="737108"/>
                    <a:pt x="2430399" y="50800"/>
                    <a:pt x="1583817" y="50800"/>
                  </a:cubicBezTo>
                  <a:lnTo>
                    <a:pt x="1583817" y="25400"/>
                  </a:lnTo>
                  <a:lnTo>
                    <a:pt x="1583817" y="50800"/>
                  </a:lnTo>
                  <a:cubicBezTo>
                    <a:pt x="737108" y="50800"/>
                    <a:pt x="50800" y="737108"/>
                    <a:pt x="50800" y="1583817"/>
                  </a:cubicBezTo>
                  <a:close/>
                </a:path>
              </a:pathLst>
            </a:custGeom>
            <a:solidFill>
              <a:srgbClr val="F2F2F2"/>
            </a:solidFill>
          </p:spPr>
        </p:sp>
      </p:grpSp>
      <p:grpSp>
        <p:nvGrpSpPr>
          <p:cNvPr name="Group 28" id="28"/>
          <p:cNvGrpSpPr/>
          <p:nvPr/>
        </p:nvGrpSpPr>
        <p:grpSpPr>
          <a:xfrm rot="0">
            <a:off x="10086170" y="7048947"/>
            <a:ext cx="1691026" cy="1691027"/>
            <a:chOff x="0" y="0"/>
            <a:chExt cx="2254702" cy="2254702"/>
          </a:xfrm>
        </p:grpSpPr>
        <p:sp>
          <p:nvSpPr>
            <p:cNvPr name="Freeform 29" id="29"/>
            <p:cNvSpPr/>
            <p:nvPr/>
          </p:nvSpPr>
          <p:spPr>
            <a:xfrm flipH="false" flipV="false" rot="0">
              <a:off x="0" y="0"/>
              <a:ext cx="2254702" cy="2254702"/>
            </a:xfrm>
            <a:custGeom>
              <a:avLst/>
              <a:gdLst/>
              <a:ahLst/>
              <a:cxnLst/>
              <a:rect r="r" b="b" t="t" l="l"/>
              <a:pathLst>
                <a:path h="2254702" w="2254702">
                  <a:moveTo>
                    <a:pt x="0" y="0"/>
                  </a:moveTo>
                  <a:lnTo>
                    <a:pt x="2254702" y="0"/>
                  </a:lnTo>
                  <a:lnTo>
                    <a:pt x="2254702" y="2254702"/>
                  </a:lnTo>
                  <a:lnTo>
                    <a:pt x="0" y="2254702"/>
                  </a:lnTo>
                  <a:close/>
                </a:path>
              </a:pathLst>
            </a:custGeom>
            <a:solidFill>
              <a:srgbClr val="000000">
                <a:alpha val="0"/>
              </a:srgbClr>
            </a:solidFill>
          </p:spPr>
        </p:sp>
        <p:sp>
          <p:nvSpPr>
            <p:cNvPr name="TextBox 30" id="30"/>
            <p:cNvSpPr txBox="true"/>
            <p:nvPr/>
          </p:nvSpPr>
          <p:spPr>
            <a:xfrm>
              <a:off x="0" y="-19050"/>
              <a:ext cx="2254702" cy="2273752"/>
            </a:xfrm>
            <a:prstGeom prst="rect">
              <a:avLst/>
            </a:prstGeom>
          </p:spPr>
          <p:txBody>
            <a:bodyPr anchor="ctr" rtlCol="false" tIns="0" lIns="0" bIns="0" rIns="0"/>
            <a:lstStyle/>
            <a:p>
              <a:pPr algn="ctr" marL="0" indent="0" lvl="0">
                <a:lnSpc>
                  <a:spcPts val="1944"/>
                </a:lnSpc>
              </a:pPr>
              <a:r>
                <a:rPr lang="en-US" sz="1800">
                  <a:solidFill>
                    <a:srgbClr val="2C2C2C"/>
                  </a:solidFill>
                  <a:latin typeface="Arial"/>
                  <a:ea typeface="Arial"/>
                  <a:cs typeface="Arial"/>
                  <a:sym typeface="Arial"/>
                </a:rPr>
                <a:t>Autentic și ecologic</a:t>
              </a:r>
            </a:p>
          </p:txBody>
        </p:sp>
      </p:grpSp>
      <p:grpSp>
        <p:nvGrpSpPr>
          <p:cNvPr name="Group 31" id="31"/>
          <p:cNvGrpSpPr/>
          <p:nvPr/>
        </p:nvGrpSpPr>
        <p:grpSpPr>
          <a:xfrm rot="0">
            <a:off x="6168468" y="6706614"/>
            <a:ext cx="2375692" cy="2375692"/>
            <a:chOff x="0" y="0"/>
            <a:chExt cx="3167590" cy="3167590"/>
          </a:xfrm>
        </p:grpSpPr>
        <p:sp>
          <p:nvSpPr>
            <p:cNvPr name="Freeform 32" id="32"/>
            <p:cNvSpPr/>
            <p:nvPr/>
          </p:nvSpPr>
          <p:spPr>
            <a:xfrm flipH="false" flipV="false" rot="0">
              <a:off x="25400" y="25400"/>
              <a:ext cx="3116834" cy="3116834"/>
            </a:xfrm>
            <a:custGeom>
              <a:avLst/>
              <a:gdLst/>
              <a:ahLst/>
              <a:cxnLst/>
              <a:rect r="r" b="b" t="t" l="l"/>
              <a:pathLst>
                <a:path h="3116834" w="3116834">
                  <a:moveTo>
                    <a:pt x="0" y="1558417"/>
                  </a:moveTo>
                  <a:cubicBezTo>
                    <a:pt x="0" y="697738"/>
                    <a:pt x="697738" y="0"/>
                    <a:pt x="1558417" y="0"/>
                  </a:cubicBezTo>
                  <a:cubicBezTo>
                    <a:pt x="2419096" y="0"/>
                    <a:pt x="3116834" y="697738"/>
                    <a:pt x="3116834" y="1558417"/>
                  </a:cubicBezTo>
                  <a:cubicBezTo>
                    <a:pt x="3116834" y="2419096"/>
                    <a:pt x="2419096" y="3116834"/>
                    <a:pt x="1558417" y="3116834"/>
                  </a:cubicBezTo>
                  <a:cubicBezTo>
                    <a:pt x="697738" y="3116834"/>
                    <a:pt x="0" y="2419096"/>
                    <a:pt x="0" y="1558417"/>
                  </a:cubicBezTo>
                  <a:close/>
                </a:path>
              </a:pathLst>
            </a:custGeom>
            <a:solidFill>
              <a:srgbClr val="70C573">
                <a:alpha val="24706"/>
              </a:srgbClr>
            </a:solidFill>
          </p:spPr>
        </p:sp>
        <p:sp>
          <p:nvSpPr>
            <p:cNvPr name="Freeform 33" id="33"/>
            <p:cNvSpPr/>
            <p:nvPr/>
          </p:nvSpPr>
          <p:spPr>
            <a:xfrm flipH="false" flipV="false" rot="0">
              <a:off x="0" y="0"/>
              <a:ext cx="3167634" cy="3167634"/>
            </a:xfrm>
            <a:custGeom>
              <a:avLst/>
              <a:gdLst/>
              <a:ahLst/>
              <a:cxnLst/>
              <a:rect r="r" b="b" t="t" l="l"/>
              <a:pathLst>
                <a:path h="3167634" w="3167634">
                  <a:moveTo>
                    <a:pt x="0" y="1583817"/>
                  </a:moveTo>
                  <a:cubicBezTo>
                    <a:pt x="0" y="709041"/>
                    <a:pt x="709041" y="0"/>
                    <a:pt x="1583817" y="0"/>
                  </a:cubicBezTo>
                  <a:lnTo>
                    <a:pt x="1583817" y="25400"/>
                  </a:lnTo>
                  <a:lnTo>
                    <a:pt x="1583817" y="0"/>
                  </a:lnTo>
                  <a:cubicBezTo>
                    <a:pt x="2458466" y="0"/>
                    <a:pt x="3167634" y="709041"/>
                    <a:pt x="3167634" y="1583817"/>
                  </a:cubicBezTo>
                  <a:cubicBezTo>
                    <a:pt x="3167634" y="2458593"/>
                    <a:pt x="2458466" y="3167634"/>
                    <a:pt x="1583817" y="3167634"/>
                  </a:cubicBezTo>
                  <a:lnTo>
                    <a:pt x="1583817" y="3142234"/>
                  </a:lnTo>
                  <a:lnTo>
                    <a:pt x="1583817" y="3167634"/>
                  </a:lnTo>
                  <a:cubicBezTo>
                    <a:pt x="709041" y="3167634"/>
                    <a:pt x="0" y="2458466"/>
                    <a:pt x="0" y="1583817"/>
                  </a:cubicBezTo>
                  <a:lnTo>
                    <a:pt x="25400" y="1583817"/>
                  </a:lnTo>
                  <a:lnTo>
                    <a:pt x="46863" y="1597406"/>
                  </a:lnTo>
                  <a:cubicBezTo>
                    <a:pt x="40767" y="1606931"/>
                    <a:pt x="29210" y="1611376"/>
                    <a:pt x="18288" y="1608201"/>
                  </a:cubicBezTo>
                  <a:cubicBezTo>
                    <a:pt x="7366" y="1605026"/>
                    <a:pt x="0" y="1595120"/>
                    <a:pt x="0" y="1583817"/>
                  </a:cubicBezTo>
                  <a:moveTo>
                    <a:pt x="50800" y="1583817"/>
                  </a:moveTo>
                  <a:lnTo>
                    <a:pt x="25400" y="1583817"/>
                  </a:lnTo>
                  <a:lnTo>
                    <a:pt x="3937" y="1570228"/>
                  </a:lnTo>
                  <a:cubicBezTo>
                    <a:pt x="10033" y="1560703"/>
                    <a:pt x="21590" y="1556258"/>
                    <a:pt x="32512" y="1559433"/>
                  </a:cubicBezTo>
                  <a:cubicBezTo>
                    <a:pt x="43434" y="1562608"/>
                    <a:pt x="50800" y="1572514"/>
                    <a:pt x="50800" y="1583817"/>
                  </a:cubicBezTo>
                  <a:cubicBezTo>
                    <a:pt x="50800" y="2430526"/>
                    <a:pt x="737108" y="3116834"/>
                    <a:pt x="1583817" y="3116834"/>
                  </a:cubicBezTo>
                  <a:cubicBezTo>
                    <a:pt x="2430526" y="3116834"/>
                    <a:pt x="3116834" y="2430526"/>
                    <a:pt x="3116834" y="1583817"/>
                  </a:cubicBezTo>
                  <a:lnTo>
                    <a:pt x="3142234" y="1583817"/>
                  </a:lnTo>
                  <a:lnTo>
                    <a:pt x="3116834" y="1583817"/>
                  </a:lnTo>
                  <a:cubicBezTo>
                    <a:pt x="3116834" y="737108"/>
                    <a:pt x="2430399" y="50800"/>
                    <a:pt x="1583817" y="50800"/>
                  </a:cubicBezTo>
                  <a:lnTo>
                    <a:pt x="1583817" y="25400"/>
                  </a:lnTo>
                  <a:lnTo>
                    <a:pt x="1583817" y="50800"/>
                  </a:lnTo>
                  <a:cubicBezTo>
                    <a:pt x="737108" y="50800"/>
                    <a:pt x="50800" y="737108"/>
                    <a:pt x="50800" y="1583817"/>
                  </a:cubicBezTo>
                  <a:close/>
                </a:path>
              </a:pathLst>
            </a:custGeom>
            <a:solidFill>
              <a:srgbClr val="F2F2F2"/>
            </a:solidFill>
          </p:spPr>
        </p:sp>
      </p:grpSp>
      <p:grpSp>
        <p:nvGrpSpPr>
          <p:cNvPr name="Group 34" id="34"/>
          <p:cNvGrpSpPr/>
          <p:nvPr/>
        </p:nvGrpSpPr>
        <p:grpSpPr>
          <a:xfrm rot="0">
            <a:off x="6510801" y="7048947"/>
            <a:ext cx="1691027" cy="1691027"/>
            <a:chOff x="0" y="0"/>
            <a:chExt cx="2254702" cy="2254702"/>
          </a:xfrm>
        </p:grpSpPr>
        <p:sp>
          <p:nvSpPr>
            <p:cNvPr name="Freeform 35" id="35"/>
            <p:cNvSpPr/>
            <p:nvPr/>
          </p:nvSpPr>
          <p:spPr>
            <a:xfrm flipH="false" flipV="false" rot="0">
              <a:off x="0" y="0"/>
              <a:ext cx="2254702" cy="2254702"/>
            </a:xfrm>
            <a:custGeom>
              <a:avLst/>
              <a:gdLst/>
              <a:ahLst/>
              <a:cxnLst/>
              <a:rect r="r" b="b" t="t" l="l"/>
              <a:pathLst>
                <a:path h="2254702" w="2254702">
                  <a:moveTo>
                    <a:pt x="0" y="0"/>
                  </a:moveTo>
                  <a:lnTo>
                    <a:pt x="2254702" y="0"/>
                  </a:lnTo>
                  <a:lnTo>
                    <a:pt x="2254702" y="2254702"/>
                  </a:lnTo>
                  <a:lnTo>
                    <a:pt x="0" y="2254702"/>
                  </a:lnTo>
                  <a:close/>
                </a:path>
              </a:pathLst>
            </a:custGeom>
            <a:solidFill>
              <a:srgbClr val="000000">
                <a:alpha val="0"/>
              </a:srgbClr>
            </a:solidFill>
          </p:spPr>
        </p:sp>
        <p:sp>
          <p:nvSpPr>
            <p:cNvPr name="TextBox 36" id="36"/>
            <p:cNvSpPr txBox="true"/>
            <p:nvPr/>
          </p:nvSpPr>
          <p:spPr>
            <a:xfrm>
              <a:off x="0" y="-19050"/>
              <a:ext cx="2254702" cy="2273752"/>
            </a:xfrm>
            <a:prstGeom prst="rect">
              <a:avLst/>
            </a:prstGeom>
          </p:spPr>
          <p:txBody>
            <a:bodyPr anchor="ctr" rtlCol="false" tIns="0" lIns="0" bIns="0" rIns="0"/>
            <a:lstStyle/>
            <a:p>
              <a:pPr algn="ctr" marL="0" indent="0" lvl="0">
                <a:lnSpc>
                  <a:spcPts val="1944"/>
                </a:lnSpc>
              </a:pPr>
              <a:r>
                <a:rPr lang="en-US" sz="1800">
                  <a:solidFill>
                    <a:srgbClr val="2C2C2C"/>
                  </a:solidFill>
                  <a:latin typeface="Arial"/>
                  <a:ea typeface="Arial"/>
                  <a:cs typeface="Arial"/>
                  <a:sym typeface="Arial"/>
                </a:rPr>
                <a:t>Mesaje direcționate</a:t>
              </a:r>
            </a:p>
          </p:txBody>
        </p:sp>
      </p:grpSp>
      <p:grpSp>
        <p:nvGrpSpPr>
          <p:cNvPr name="Group 37" id="37"/>
          <p:cNvGrpSpPr/>
          <p:nvPr/>
        </p:nvGrpSpPr>
        <p:grpSpPr>
          <a:xfrm rot="0">
            <a:off x="5063619" y="3306237"/>
            <a:ext cx="2375692" cy="2375693"/>
            <a:chOff x="0" y="0"/>
            <a:chExt cx="3167590" cy="3167590"/>
          </a:xfrm>
        </p:grpSpPr>
        <p:sp>
          <p:nvSpPr>
            <p:cNvPr name="Freeform 38" id="38"/>
            <p:cNvSpPr/>
            <p:nvPr/>
          </p:nvSpPr>
          <p:spPr>
            <a:xfrm flipH="false" flipV="false" rot="0">
              <a:off x="25400" y="25400"/>
              <a:ext cx="3116834" cy="3116834"/>
            </a:xfrm>
            <a:custGeom>
              <a:avLst/>
              <a:gdLst/>
              <a:ahLst/>
              <a:cxnLst/>
              <a:rect r="r" b="b" t="t" l="l"/>
              <a:pathLst>
                <a:path h="3116834" w="3116834">
                  <a:moveTo>
                    <a:pt x="0" y="1558417"/>
                  </a:moveTo>
                  <a:cubicBezTo>
                    <a:pt x="0" y="697738"/>
                    <a:pt x="697738" y="0"/>
                    <a:pt x="1558417" y="0"/>
                  </a:cubicBezTo>
                  <a:cubicBezTo>
                    <a:pt x="2419096" y="0"/>
                    <a:pt x="3116834" y="697738"/>
                    <a:pt x="3116834" y="1558417"/>
                  </a:cubicBezTo>
                  <a:cubicBezTo>
                    <a:pt x="3116834" y="2419096"/>
                    <a:pt x="2419096" y="3116834"/>
                    <a:pt x="1558417" y="3116834"/>
                  </a:cubicBezTo>
                  <a:cubicBezTo>
                    <a:pt x="697738" y="3116834"/>
                    <a:pt x="0" y="2419096"/>
                    <a:pt x="0" y="1558417"/>
                  </a:cubicBezTo>
                  <a:close/>
                </a:path>
              </a:pathLst>
            </a:custGeom>
            <a:solidFill>
              <a:srgbClr val="70C573">
                <a:alpha val="24706"/>
              </a:srgbClr>
            </a:solidFill>
          </p:spPr>
        </p:sp>
        <p:sp>
          <p:nvSpPr>
            <p:cNvPr name="Freeform 39" id="39"/>
            <p:cNvSpPr/>
            <p:nvPr/>
          </p:nvSpPr>
          <p:spPr>
            <a:xfrm flipH="false" flipV="false" rot="0">
              <a:off x="0" y="0"/>
              <a:ext cx="3167634" cy="3167634"/>
            </a:xfrm>
            <a:custGeom>
              <a:avLst/>
              <a:gdLst/>
              <a:ahLst/>
              <a:cxnLst/>
              <a:rect r="r" b="b" t="t" l="l"/>
              <a:pathLst>
                <a:path h="3167634" w="3167634">
                  <a:moveTo>
                    <a:pt x="0" y="1583817"/>
                  </a:moveTo>
                  <a:cubicBezTo>
                    <a:pt x="0" y="709041"/>
                    <a:pt x="709041" y="0"/>
                    <a:pt x="1583817" y="0"/>
                  </a:cubicBezTo>
                  <a:lnTo>
                    <a:pt x="1583817" y="25400"/>
                  </a:lnTo>
                  <a:lnTo>
                    <a:pt x="1583817" y="0"/>
                  </a:lnTo>
                  <a:cubicBezTo>
                    <a:pt x="2458466" y="0"/>
                    <a:pt x="3167634" y="709041"/>
                    <a:pt x="3167634" y="1583817"/>
                  </a:cubicBezTo>
                  <a:cubicBezTo>
                    <a:pt x="3167634" y="2458593"/>
                    <a:pt x="2458466" y="3167634"/>
                    <a:pt x="1583817" y="3167634"/>
                  </a:cubicBezTo>
                  <a:lnTo>
                    <a:pt x="1583817" y="3142234"/>
                  </a:lnTo>
                  <a:lnTo>
                    <a:pt x="1583817" y="3167634"/>
                  </a:lnTo>
                  <a:cubicBezTo>
                    <a:pt x="709041" y="3167634"/>
                    <a:pt x="0" y="2458466"/>
                    <a:pt x="0" y="1583817"/>
                  </a:cubicBezTo>
                  <a:lnTo>
                    <a:pt x="25400" y="1583817"/>
                  </a:lnTo>
                  <a:lnTo>
                    <a:pt x="46863" y="1597406"/>
                  </a:lnTo>
                  <a:cubicBezTo>
                    <a:pt x="40767" y="1606931"/>
                    <a:pt x="29210" y="1611376"/>
                    <a:pt x="18288" y="1608201"/>
                  </a:cubicBezTo>
                  <a:cubicBezTo>
                    <a:pt x="7366" y="1605026"/>
                    <a:pt x="0" y="1595120"/>
                    <a:pt x="0" y="1583817"/>
                  </a:cubicBezTo>
                  <a:moveTo>
                    <a:pt x="50800" y="1583817"/>
                  </a:moveTo>
                  <a:lnTo>
                    <a:pt x="25400" y="1583817"/>
                  </a:lnTo>
                  <a:lnTo>
                    <a:pt x="3937" y="1570228"/>
                  </a:lnTo>
                  <a:cubicBezTo>
                    <a:pt x="10033" y="1560703"/>
                    <a:pt x="21590" y="1556258"/>
                    <a:pt x="32512" y="1559433"/>
                  </a:cubicBezTo>
                  <a:cubicBezTo>
                    <a:pt x="43434" y="1562608"/>
                    <a:pt x="50800" y="1572514"/>
                    <a:pt x="50800" y="1583817"/>
                  </a:cubicBezTo>
                  <a:cubicBezTo>
                    <a:pt x="50800" y="2430526"/>
                    <a:pt x="737108" y="3116834"/>
                    <a:pt x="1583817" y="3116834"/>
                  </a:cubicBezTo>
                  <a:cubicBezTo>
                    <a:pt x="2430526" y="3116834"/>
                    <a:pt x="3116834" y="2430526"/>
                    <a:pt x="3116834" y="1583817"/>
                  </a:cubicBezTo>
                  <a:lnTo>
                    <a:pt x="3142234" y="1583817"/>
                  </a:lnTo>
                  <a:lnTo>
                    <a:pt x="3116834" y="1583817"/>
                  </a:lnTo>
                  <a:cubicBezTo>
                    <a:pt x="3116834" y="737108"/>
                    <a:pt x="2430399" y="50800"/>
                    <a:pt x="1583817" y="50800"/>
                  </a:cubicBezTo>
                  <a:lnTo>
                    <a:pt x="1583817" y="25400"/>
                  </a:lnTo>
                  <a:lnTo>
                    <a:pt x="1583817" y="50800"/>
                  </a:lnTo>
                  <a:cubicBezTo>
                    <a:pt x="737108" y="50800"/>
                    <a:pt x="50800" y="737108"/>
                    <a:pt x="50800" y="1583817"/>
                  </a:cubicBezTo>
                  <a:close/>
                </a:path>
              </a:pathLst>
            </a:custGeom>
            <a:solidFill>
              <a:srgbClr val="F2F2F2"/>
            </a:solidFill>
          </p:spPr>
        </p:sp>
      </p:grpSp>
      <p:grpSp>
        <p:nvGrpSpPr>
          <p:cNvPr name="Group 40" id="40"/>
          <p:cNvGrpSpPr/>
          <p:nvPr/>
        </p:nvGrpSpPr>
        <p:grpSpPr>
          <a:xfrm rot="0">
            <a:off x="5405952" y="3648570"/>
            <a:ext cx="1691027" cy="1752657"/>
            <a:chOff x="0" y="0"/>
            <a:chExt cx="2254702" cy="2336876"/>
          </a:xfrm>
        </p:grpSpPr>
        <p:sp>
          <p:nvSpPr>
            <p:cNvPr name="Freeform 41" id="41"/>
            <p:cNvSpPr/>
            <p:nvPr/>
          </p:nvSpPr>
          <p:spPr>
            <a:xfrm flipH="false" flipV="false" rot="0">
              <a:off x="0" y="0"/>
              <a:ext cx="2254702" cy="2336876"/>
            </a:xfrm>
            <a:custGeom>
              <a:avLst/>
              <a:gdLst/>
              <a:ahLst/>
              <a:cxnLst/>
              <a:rect r="r" b="b" t="t" l="l"/>
              <a:pathLst>
                <a:path h="2336876" w="2254702">
                  <a:moveTo>
                    <a:pt x="0" y="0"/>
                  </a:moveTo>
                  <a:lnTo>
                    <a:pt x="2254702" y="0"/>
                  </a:lnTo>
                  <a:lnTo>
                    <a:pt x="2254702" y="2336876"/>
                  </a:lnTo>
                  <a:lnTo>
                    <a:pt x="0" y="2336876"/>
                  </a:lnTo>
                  <a:close/>
                </a:path>
              </a:pathLst>
            </a:custGeom>
            <a:solidFill>
              <a:srgbClr val="000000">
                <a:alpha val="0"/>
              </a:srgbClr>
            </a:solidFill>
          </p:spPr>
        </p:sp>
        <p:sp>
          <p:nvSpPr>
            <p:cNvPr name="TextBox 42" id="42"/>
            <p:cNvSpPr txBox="true"/>
            <p:nvPr/>
          </p:nvSpPr>
          <p:spPr>
            <a:xfrm>
              <a:off x="0" y="-28575"/>
              <a:ext cx="2254702" cy="2365451"/>
            </a:xfrm>
            <a:prstGeom prst="rect">
              <a:avLst/>
            </a:prstGeom>
          </p:spPr>
          <p:txBody>
            <a:bodyPr anchor="ctr" rtlCol="false" tIns="0" lIns="0" bIns="0" rIns="0"/>
            <a:lstStyle/>
            <a:p>
              <a:pPr algn="ctr" marL="0" indent="0" lvl="0">
                <a:lnSpc>
                  <a:spcPts val="1919"/>
                </a:lnSpc>
              </a:pPr>
              <a:r>
                <a:rPr lang="en-US" sz="1777">
                  <a:solidFill>
                    <a:srgbClr val="2C2C2C"/>
                  </a:solidFill>
                  <a:latin typeface="Arial"/>
                  <a:ea typeface="Arial"/>
                  <a:cs typeface="Arial"/>
                  <a:sym typeface="Arial"/>
                </a:rPr>
                <a:t>Vizibilitate sporită (Optimizare SEO pentru motoarele de căutare, PPC Pay-Per-Click)</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Rețelele sociale ca ghid turistic virtual</a:t>
              </a:r>
            </a:p>
          </p:txBody>
        </p:sp>
      </p:grpSp>
      <p:grpSp>
        <p:nvGrpSpPr>
          <p:cNvPr name="Group 7" id="7"/>
          <p:cNvGrpSpPr/>
          <p:nvPr/>
        </p:nvGrpSpPr>
        <p:grpSpPr>
          <a:xfrm rot="0">
            <a:off x="9479793" y="1571781"/>
            <a:ext cx="4910350" cy="1839603"/>
            <a:chOff x="0" y="0"/>
            <a:chExt cx="6547134" cy="2452804"/>
          </a:xfrm>
        </p:grpSpPr>
        <p:sp>
          <p:nvSpPr>
            <p:cNvPr name="Freeform 8" id="8"/>
            <p:cNvSpPr/>
            <p:nvPr/>
          </p:nvSpPr>
          <p:spPr>
            <a:xfrm flipH="false" flipV="false" rot="0">
              <a:off x="25400" y="25400"/>
              <a:ext cx="6496304" cy="2702306"/>
            </a:xfrm>
            <a:custGeom>
              <a:avLst/>
              <a:gdLst/>
              <a:ahLst/>
              <a:cxnLst/>
              <a:rect r="r" b="b" t="t" l="l"/>
              <a:pathLst>
                <a:path h="2702306" w="6496304">
                  <a:moveTo>
                    <a:pt x="0" y="0"/>
                  </a:moveTo>
                  <a:lnTo>
                    <a:pt x="1082675" y="0"/>
                  </a:lnTo>
                  <a:lnTo>
                    <a:pt x="2706751" y="0"/>
                  </a:lnTo>
                  <a:lnTo>
                    <a:pt x="6496304" y="0"/>
                  </a:lnTo>
                  <a:lnTo>
                    <a:pt x="6496304" y="1401191"/>
                  </a:lnTo>
                  <a:lnTo>
                    <a:pt x="6496304" y="2001647"/>
                  </a:lnTo>
                  <a:lnTo>
                    <a:pt x="6496304" y="2401951"/>
                  </a:lnTo>
                  <a:lnTo>
                    <a:pt x="2706751" y="2401951"/>
                  </a:lnTo>
                  <a:lnTo>
                    <a:pt x="1894840" y="2702306"/>
                  </a:lnTo>
                  <a:lnTo>
                    <a:pt x="1082675" y="2401951"/>
                  </a:lnTo>
                  <a:lnTo>
                    <a:pt x="0" y="2401951"/>
                  </a:lnTo>
                  <a:lnTo>
                    <a:pt x="0" y="2001647"/>
                  </a:lnTo>
                  <a:lnTo>
                    <a:pt x="0" y="1401191"/>
                  </a:lnTo>
                  <a:close/>
                </a:path>
              </a:pathLst>
            </a:custGeom>
            <a:solidFill>
              <a:srgbClr val="70C573"/>
            </a:solidFill>
          </p:spPr>
        </p:sp>
        <p:sp>
          <p:nvSpPr>
            <p:cNvPr name="Freeform 9" id="9"/>
            <p:cNvSpPr/>
            <p:nvPr/>
          </p:nvSpPr>
          <p:spPr>
            <a:xfrm flipH="false" flipV="false" rot="0">
              <a:off x="0" y="0"/>
              <a:ext cx="6547104" cy="2753614"/>
            </a:xfrm>
            <a:custGeom>
              <a:avLst/>
              <a:gdLst/>
              <a:ahLst/>
              <a:cxnLst/>
              <a:rect r="r" b="b" t="t" l="l"/>
              <a:pathLst>
                <a:path h="2753614" w="6547104">
                  <a:moveTo>
                    <a:pt x="25400" y="0"/>
                  </a:moveTo>
                  <a:lnTo>
                    <a:pt x="1108075" y="0"/>
                  </a:lnTo>
                  <a:lnTo>
                    <a:pt x="1108075" y="25400"/>
                  </a:lnTo>
                  <a:lnTo>
                    <a:pt x="1108075" y="0"/>
                  </a:lnTo>
                  <a:lnTo>
                    <a:pt x="1108075" y="25400"/>
                  </a:lnTo>
                  <a:lnTo>
                    <a:pt x="1108075" y="0"/>
                  </a:lnTo>
                  <a:lnTo>
                    <a:pt x="2732151" y="0"/>
                  </a:lnTo>
                  <a:lnTo>
                    <a:pt x="2732151" y="25400"/>
                  </a:lnTo>
                  <a:lnTo>
                    <a:pt x="2732151" y="0"/>
                  </a:lnTo>
                  <a:lnTo>
                    <a:pt x="6521704" y="0"/>
                  </a:lnTo>
                  <a:cubicBezTo>
                    <a:pt x="6535674" y="0"/>
                    <a:pt x="6547104" y="11430"/>
                    <a:pt x="6547104" y="25400"/>
                  </a:cubicBezTo>
                  <a:lnTo>
                    <a:pt x="6547104" y="1426591"/>
                  </a:lnTo>
                  <a:lnTo>
                    <a:pt x="6521704" y="1426591"/>
                  </a:lnTo>
                  <a:lnTo>
                    <a:pt x="6521704" y="1401191"/>
                  </a:lnTo>
                  <a:cubicBezTo>
                    <a:pt x="6535674" y="1401191"/>
                    <a:pt x="6547104" y="1412621"/>
                    <a:pt x="6547104" y="1426591"/>
                  </a:cubicBezTo>
                  <a:lnTo>
                    <a:pt x="6547104" y="2027047"/>
                  </a:lnTo>
                  <a:lnTo>
                    <a:pt x="6521704" y="2027047"/>
                  </a:lnTo>
                  <a:lnTo>
                    <a:pt x="6547104" y="2027047"/>
                  </a:lnTo>
                  <a:lnTo>
                    <a:pt x="6547104" y="2427351"/>
                  </a:lnTo>
                  <a:cubicBezTo>
                    <a:pt x="6547104" y="2441321"/>
                    <a:pt x="6535674" y="2452751"/>
                    <a:pt x="6521704" y="2452751"/>
                  </a:cubicBezTo>
                  <a:lnTo>
                    <a:pt x="2732151" y="2452751"/>
                  </a:lnTo>
                  <a:lnTo>
                    <a:pt x="2732151" y="2427351"/>
                  </a:lnTo>
                  <a:lnTo>
                    <a:pt x="2740914" y="2451227"/>
                  </a:lnTo>
                  <a:lnTo>
                    <a:pt x="1928876" y="2751455"/>
                  </a:lnTo>
                  <a:cubicBezTo>
                    <a:pt x="1923161" y="2753614"/>
                    <a:pt x="1916938" y="2753614"/>
                    <a:pt x="1911223" y="2751455"/>
                  </a:cubicBezTo>
                  <a:lnTo>
                    <a:pt x="1099312" y="2451227"/>
                  </a:lnTo>
                  <a:lnTo>
                    <a:pt x="1108075" y="2427351"/>
                  </a:lnTo>
                  <a:lnTo>
                    <a:pt x="1108075" y="2452751"/>
                  </a:lnTo>
                  <a:lnTo>
                    <a:pt x="25400" y="2452751"/>
                  </a:lnTo>
                  <a:cubicBezTo>
                    <a:pt x="11430" y="2452751"/>
                    <a:pt x="0" y="2441321"/>
                    <a:pt x="0" y="2427351"/>
                  </a:cubicBezTo>
                  <a:lnTo>
                    <a:pt x="0" y="2027047"/>
                  </a:lnTo>
                  <a:lnTo>
                    <a:pt x="25400" y="2027047"/>
                  </a:lnTo>
                  <a:lnTo>
                    <a:pt x="0" y="2027047"/>
                  </a:lnTo>
                  <a:lnTo>
                    <a:pt x="0" y="1426591"/>
                  </a:lnTo>
                  <a:cubicBezTo>
                    <a:pt x="0" y="1412621"/>
                    <a:pt x="11430" y="1401191"/>
                    <a:pt x="25400" y="1401191"/>
                  </a:cubicBezTo>
                  <a:lnTo>
                    <a:pt x="25400" y="1426591"/>
                  </a:lnTo>
                  <a:lnTo>
                    <a:pt x="0" y="1426591"/>
                  </a:lnTo>
                  <a:lnTo>
                    <a:pt x="0" y="25400"/>
                  </a:lnTo>
                  <a:cubicBezTo>
                    <a:pt x="0" y="11430"/>
                    <a:pt x="11430" y="0"/>
                    <a:pt x="25400" y="0"/>
                  </a:cubicBezTo>
                  <a:moveTo>
                    <a:pt x="25400" y="50800"/>
                  </a:moveTo>
                  <a:lnTo>
                    <a:pt x="25400" y="25400"/>
                  </a:lnTo>
                  <a:lnTo>
                    <a:pt x="50800" y="25400"/>
                  </a:lnTo>
                  <a:lnTo>
                    <a:pt x="50800" y="1426591"/>
                  </a:lnTo>
                  <a:cubicBezTo>
                    <a:pt x="50800" y="1440561"/>
                    <a:pt x="39370" y="1451991"/>
                    <a:pt x="25400" y="1451991"/>
                  </a:cubicBezTo>
                  <a:lnTo>
                    <a:pt x="25400" y="1426591"/>
                  </a:lnTo>
                  <a:lnTo>
                    <a:pt x="50800" y="1426591"/>
                  </a:lnTo>
                  <a:lnTo>
                    <a:pt x="50800" y="2027047"/>
                  </a:lnTo>
                  <a:lnTo>
                    <a:pt x="50800" y="2427351"/>
                  </a:lnTo>
                  <a:lnTo>
                    <a:pt x="25400" y="2427351"/>
                  </a:lnTo>
                  <a:lnTo>
                    <a:pt x="25400" y="2401951"/>
                  </a:lnTo>
                  <a:lnTo>
                    <a:pt x="1108075" y="2401951"/>
                  </a:lnTo>
                  <a:cubicBezTo>
                    <a:pt x="1111123" y="2401951"/>
                    <a:pt x="1114044" y="2402459"/>
                    <a:pt x="1116838" y="2403475"/>
                  </a:cubicBezTo>
                  <a:lnTo>
                    <a:pt x="1928876" y="2703703"/>
                  </a:lnTo>
                  <a:lnTo>
                    <a:pt x="1920113" y="2727579"/>
                  </a:lnTo>
                  <a:lnTo>
                    <a:pt x="1911350" y="2703703"/>
                  </a:lnTo>
                  <a:lnTo>
                    <a:pt x="2723388" y="2403475"/>
                  </a:lnTo>
                  <a:cubicBezTo>
                    <a:pt x="2726182" y="2402459"/>
                    <a:pt x="2729230" y="2401951"/>
                    <a:pt x="2732151" y="2401951"/>
                  </a:cubicBezTo>
                  <a:lnTo>
                    <a:pt x="6521704" y="2401951"/>
                  </a:lnTo>
                  <a:lnTo>
                    <a:pt x="6521704" y="2427351"/>
                  </a:lnTo>
                  <a:lnTo>
                    <a:pt x="6496304" y="2427351"/>
                  </a:lnTo>
                  <a:lnTo>
                    <a:pt x="6496304" y="2027047"/>
                  </a:lnTo>
                  <a:lnTo>
                    <a:pt x="6496304" y="1426591"/>
                  </a:lnTo>
                  <a:lnTo>
                    <a:pt x="6521704" y="1426591"/>
                  </a:lnTo>
                  <a:lnTo>
                    <a:pt x="6521704" y="1451991"/>
                  </a:lnTo>
                  <a:cubicBezTo>
                    <a:pt x="6507735" y="1451991"/>
                    <a:pt x="6496304" y="1440561"/>
                    <a:pt x="6496304" y="1426591"/>
                  </a:cubicBezTo>
                  <a:lnTo>
                    <a:pt x="6496304" y="25400"/>
                  </a:lnTo>
                  <a:lnTo>
                    <a:pt x="6521704" y="25400"/>
                  </a:lnTo>
                  <a:lnTo>
                    <a:pt x="6521704" y="50800"/>
                  </a:lnTo>
                  <a:lnTo>
                    <a:pt x="2732151" y="50800"/>
                  </a:lnTo>
                  <a:lnTo>
                    <a:pt x="1108075" y="50800"/>
                  </a:lnTo>
                  <a:lnTo>
                    <a:pt x="25400" y="50800"/>
                  </a:lnTo>
                  <a:close/>
                </a:path>
              </a:pathLst>
            </a:custGeom>
            <a:solidFill>
              <a:srgbClr val="2B522D"/>
            </a:solidFill>
          </p:spPr>
        </p:sp>
        <p:sp>
          <p:nvSpPr>
            <p:cNvPr name="TextBox 10" id="10"/>
            <p:cNvSpPr txBox="true"/>
            <p:nvPr/>
          </p:nvSpPr>
          <p:spPr>
            <a:xfrm>
              <a:off x="0" y="-47625"/>
              <a:ext cx="6547134" cy="2500429"/>
            </a:xfrm>
            <a:prstGeom prst="rect">
              <a:avLst/>
            </a:prstGeom>
          </p:spPr>
          <p:txBody>
            <a:bodyPr anchor="ctr" rtlCol="false" tIns="50800" lIns="50800" bIns="50800" rIns="50800"/>
            <a:lstStyle/>
            <a:p>
              <a:pPr algn="ctr" marL="0" indent="0" lvl="0">
                <a:lnSpc>
                  <a:spcPts val="2520"/>
                </a:lnSpc>
              </a:pPr>
              <a:r>
                <a:rPr lang="en-US" b="true" sz="2100">
                  <a:solidFill>
                    <a:srgbClr val="F2F2F2"/>
                  </a:solidFill>
                  <a:latin typeface="Arial Bold"/>
                  <a:ea typeface="Arial Bold"/>
                  <a:cs typeface="Arial Bold"/>
                  <a:sym typeface="Arial Bold"/>
                </a:rPr>
                <a:t>Conținut generat de utilizatori</a:t>
              </a:r>
            </a:p>
            <a:p>
              <a:pPr algn="ctr" marL="0" indent="0" lvl="0">
                <a:lnSpc>
                  <a:spcPts val="2520"/>
                </a:lnSpc>
              </a:pPr>
              <a:r>
                <a:rPr lang="en-US" b="true" sz="2100">
                  <a:solidFill>
                    <a:srgbClr val="F2F2F2"/>
                  </a:solidFill>
                  <a:latin typeface="Arial Bold"/>
                  <a:ea typeface="Arial Bold"/>
                  <a:cs typeface="Arial Bold"/>
                  <a:sym typeface="Arial Bold"/>
                </a:rPr>
                <a:t>📷 Distribuit de oameni reali = încredințat de mulți </a:t>
              </a:r>
            </a:p>
            <a:p>
              <a:pPr algn="ctr" marL="0" indent="0" lvl="0">
                <a:lnSpc>
                  <a:spcPts val="2520"/>
                </a:lnSpc>
              </a:pPr>
              <a:r>
                <a:rPr lang="en-US" b="true" sz="2100">
                  <a:solidFill>
                    <a:srgbClr val="F2F2F2"/>
                  </a:solidFill>
                  <a:latin typeface="Arial Bold"/>
                  <a:ea typeface="Arial Bold"/>
                  <a:cs typeface="Arial Bold"/>
                  <a:sym typeface="Arial Bold"/>
                </a:rPr>
                <a:t>🔄 Poveștile se răspândesc rapid = amplifică mesajul</a:t>
              </a:r>
            </a:p>
          </p:txBody>
        </p:sp>
      </p:grpSp>
      <p:grpSp>
        <p:nvGrpSpPr>
          <p:cNvPr name="Group 11" id="11"/>
          <p:cNvGrpSpPr/>
          <p:nvPr/>
        </p:nvGrpSpPr>
        <p:grpSpPr>
          <a:xfrm rot="0">
            <a:off x="253853" y="3955983"/>
            <a:ext cx="6285592" cy="5503454"/>
            <a:chOff x="0" y="0"/>
            <a:chExt cx="8380790" cy="7337938"/>
          </a:xfrm>
        </p:grpSpPr>
        <p:sp>
          <p:nvSpPr>
            <p:cNvPr name="Freeform 12" id="12"/>
            <p:cNvSpPr/>
            <p:nvPr/>
          </p:nvSpPr>
          <p:spPr>
            <a:xfrm flipH="false" flipV="false" rot="0">
              <a:off x="25400" y="25400"/>
              <a:ext cx="8330057" cy="7287133"/>
            </a:xfrm>
            <a:custGeom>
              <a:avLst/>
              <a:gdLst/>
              <a:ahLst/>
              <a:cxnLst/>
              <a:rect r="r" b="b" t="t" l="l"/>
              <a:pathLst>
                <a:path h="7287133" w="8330057">
                  <a:moveTo>
                    <a:pt x="0" y="728726"/>
                  </a:moveTo>
                  <a:cubicBezTo>
                    <a:pt x="0" y="326263"/>
                    <a:pt x="326517" y="0"/>
                    <a:pt x="729361" y="0"/>
                  </a:cubicBezTo>
                  <a:lnTo>
                    <a:pt x="7600696" y="0"/>
                  </a:lnTo>
                  <a:cubicBezTo>
                    <a:pt x="8003539" y="0"/>
                    <a:pt x="8330057" y="326263"/>
                    <a:pt x="8330057" y="728726"/>
                  </a:cubicBezTo>
                  <a:lnTo>
                    <a:pt x="8330057" y="6558407"/>
                  </a:lnTo>
                  <a:cubicBezTo>
                    <a:pt x="8330057" y="6960870"/>
                    <a:pt x="8003540" y="7287133"/>
                    <a:pt x="7600696" y="7287133"/>
                  </a:cubicBezTo>
                  <a:lnTo>
                    <a:pt x="729361" y="7287133"/>
                  </a:lnTo>
                  <a:cubicBezTo>
                    <a:pt x="326517" y="7287133"/>
                    <a:pt x="0" y="6960870"/>
                    <a:pt x="0" y="6558407"/>
                  </a:cubicBezTo>
                  <a:close/>
                </a:path>
              </a:pathLst>
            </a:custGeom>
            <a:blipFill>
              <a:blip r:embed="rId3"/>
              <a:stretch>
                <a:fillRect l="-6951" t="-348" r="-6951" b="-348"/>
              </a:stretch>
            </a:blipFill>
          </p:spPr>
        </p:sp>
        <p:sp>
          <p:nvSpPr>
            <p:cNvPr name="Freeform 13" id="13"/>
            <p:cNvSpPr/>
            <p:nvPr/>
          </p:nvSpPr>
          <p:spPr>
            <a:xfrm flipH="false" flipV="false" rot="0">
              <a:off x="0" y="0"/>
              <a:ext cx="8380730" cy="7337933"/>
            </a:xfrm>
            <a:custGeom>
              <a:avLst/>
              <a:gdLst/>
              <a:ahLst/>
              <a:cxnLst/>
              <a:rect r="r" b="b" t="t" l="l"/>
              <a:pathLst>
                <a:path h="7337933" w="8380730">
                  <a:moveTo>
                    <a:pt x="0" y="754126"/>
                  </a:moveTo>
                  <a:cubicBezTo>
                    <a:pt x="0" y="337566"/>
                    <a:pt x="337947" y="0"/>
                    <a:pt x="754761" y="0"/>
                  </a:cubicBezTo>
                  <a:lnTo>
                    <a:pt x="7626096" y="0"/>
                  </a:lnTo>
                  <a:lnTo>
                    <a:pt x="7626096" y="25400"/>
                  </a:lnTo>
                  <a:lnTo>
                    <a:pt x="7626096" y="0"/>
                  </a:lnTo>
                  <a:cubicBezTo>
                    <a:pt x="8042910" y="0"/>
                    <a:pt x="8380730" y="337566"/>
                    <a:pt x="8380730" y="754126"/>
                  </a:cubicBezTo>
                  <a:lnTo>
                    <a:pt x="8355330" y="754126"/>
                  </a:lnTo>
                  <a:lnTo>
                    <a:pt x="8380730" y="754126"/>
                  </a:lnTo>
                  <a:lnTo>
                    <a:pt x="8380730" y="6583807"/>
                  </a:lnTo>
                  <a:lnTo>
                    <a:pt x="8355330" y="6583807"/>
                  </a:lnTo>
                  <a:lnTo>
                    <a:pt x="8380730" y="6583807"/>
                  </a:lnTo>
                  <a:cubicBezTo>
                    <a:pt x="8380730" y="7000367"/>
                    <a:pt x="8042783" y="7337933"/>
                    <a:pt x="7625969" y="7337933"/>
                  </a:cubicBezTo>
                  <a:lnTo>
                    <a:pt x="7625969" y="7312533"/>
                  </a:lnTo>
                  <a:lnTo>
                    <a:pt x="7625969" y="7337933"/>
                  </a:lnTo>
                  <a:lnTo>
                    <a:pt x="754761" y="7337933"/>
                  </a:lnTo>
                  <a:lnTo>
                    <a:pt x="754761" y="7312533"/>
                  </a:lnTo>
                  <a:lnTo>
                    <a:pt x="754761" y="7337933"/>
                  </a:lnTo>
                  <a:cubicBezTo>
                    <a:pt x="337947" y="7337933"/>
                    <a:pt x="0" y="7000367"/>
                    <a:pt x="0" y="6583807"/>
                  </a:cubicBezTo>
                  <a:lnTo>
                    <a:pt x="0" y="754126"/>
                  </a:lnTo>
                  <a:lnTo>
                    <a:pt x="25400" y="754126"/>
                  </a:lnTo>
                  <a:lnTo>
                    <a:pt x="0" y="754126"/>
                  </a:lnTo>
                  <a:moveTo>
                    <a:pt x="50800" y="754126"/>
                  </a:moveTo>
                  <a:lnTo>
                    <a:pt x="50800" y="6583807"/>
                  </a:lnTo>
                  <a:lnTo>
                    <a:pt x="25400" y="6583807"/>
                  </a:lnTo>
                  <a:lnTo>
                    <a:pt x="50800" y="6583807"/>
                  </a:lnTo>
                  <a:cubicBezTo>
                    <a:pt x="50800" y="6972173"/>
                    <a:pt x="365887" y="7287133"/>
                    <a:pt x="754761" y="7287133"/>
                  </a:cubicBezTo>
                  <a:lnTo>
                    <a:pt x="7626096" y="7287133"/>
                  </a:lnTo>
                  <a:cubicBezTo>
                    <a:pt x="8014843" y="7287133"/>
                    <a:pt x="8330057" y="6972173"/>
                    <a:pt x="8330057" y="6583807"/>
                  </a:cubicBezTo>
                  <a:lnTo>
                    <a:pt x="8330057" y="754126"/>
                  </a:lnTo>
                  <a:cubicBezTo>
                    <a:pt x="8329930" y="365760"/>
                    <a:pt x="8014843" y="50800"/>
                    <a:pt x="7626096" y="50800"/>
                  </a:cubicBezTo>
                  <a:lnTo>
                    <a:pt x="754761" y="50800"/>
                  </a:lnTo>
                  <a:lnTo>
                    <a:pt x="754761" y="25400"/>
                  </a:lnTo>
                  <a:lnTo>
                    <a:pt x="754761" y="50800"/>
                  </a:lnTo>
                  <a:cubicBezTo>
                    <a:pt x="365887" y="50800"/>
                    <a:pt x="50800" y="365760"/>
                    <a:pt x="50800" y="754126"/>
                  </a:cubicBezTo>
                  <a:close/>
                </a:path>
              </a:pathLst>
            </a:custGeom>
            <a:solidFill>
              <a:srgbClr val="F2F2F2"/>
            </a:solidFill>
          </p:spPr>
        </p:sp>
      </p:grpSp>
      <p:grpSp>
        <p:nvGrpSpPr>
          <p:cNvPr name="Group 14" id="14"/>
          <p:cNvGrpSpPr/>
          <p:nvPr/>
        </p:nvGrpSpPr>
        <p:grpSpPr>
          <a:xfrm rot="0">
            <a:off x="2537058" y="6937923"/>
            <a:ext cx="2530736" cy="2530735"/>
            <a:chOff x="0" y="0"/>
            <a:chExt cx="3374314" cy="3374314"/>
          </a:xfrm>
        </p:grpSpPr>
        <p:sp>
          <p:nvSpPr>
            <p:cNvPr name="Freeform 15" id="15"/>
            <p:cNvSpPr/>
            <p:nvPr/>
          </p:nvSpPr>
          <p:spPr>
            <a:xfrm flipH="false" flipV="false" rot="0">
              <a:off x="25400" y="25400"/>
              <a:ext cx="3323463" cy="3323463"/>
            </a:xfrm>
            <a:custGeom>
              <a:avLst/>
              <a:gdLst/>
              <a:ahLst/>
              <a:cxnLst/>
              <a:rect r="r" b="b" t="t" l="l"/>
              <a:pathLst>
                <a:path h="3323463" w="3323463">
                  <a:moveTo>
                    <a:pt x="0" y="332359"/>
                  </a:moveTo>
                  <a:cubicBezTo>
                    <a:pt x="0" y="148844"/>
                    <a:pt x="148844" y="0"/>
                    <a:pt x="332359" y="0"/>
                  </a:cubicBezTo>
                  <a:lnTo>
                    <a:pt x="2991104" y="0"/>
                  </a:lnTo>
                  <a:cubicBezTo>
                    <a:pt x="3174619" y="0"/>
                    <a:pt x="3323463" y="148844"/>
                    <a:pt x="3323463" y="332359"/>
                  </a:cubicBezTo>
                  <a:lnTo>
                    <a:pt x="3323463" y="2991104"/>
                  </a:lnTo>
                  <a:cubicBezTo>
                    <a:pt x="3323463" y="3174619"/>
                    <a:pt x="3174619" y="3323463"/>
                    <a:pt x="2991104" y="3323463"/>
                  </a:cubicBezTo>
                  <a:lnTo>
                    <a:pt x="332359" y="3323463"/>
                  </a:lnTo>
                  <a:cubicBezTo>
                    <a:pt x="148844" y="3323463"/>
                    <a:pt x="0" y="3174746"/>
                    <a:pt x="0" y="2991104"/>
                  </a:cubicBezTo>
                  <a:close/>
                </a:path>
              </a:pathLst>
            </a:custGeom>
            <a:solidFill>
              <a:srgbClr val="70C573"/>
            </a:solidFill>
          </p:spPr>
        </p:sp>
        <p:sp>
          <p:nvSpPr>
            <p:cNvPr name="Freeform 16" id="16"/>
            <p:cNvSpPr/>
            <p:nvPr/>
          </p:nvSpPr>
          <p:spPr>
            <a:xfrm flipH="false" flipV="false" rot="0">
              <a:off x="0" y="0"/>
              <a:ext cx="3374263" cy="3374263"/>
            </a:xfrm>
            <a:custGeom>
              <a:avLst/>
              <a:gdLst/>
              <a:ahLst/>
              <a:cxnLst/>
              <a:rect r="r" b="b" t="t" l="l"/>
              <a:pathLst>
                <a:path h="3374263" w="3374263">
                  <a:moveTo>
                    <a:pt x="0" y="357759"/>
                  </a:moveTo>
                  <a:cubicBezTo>
                    <a:pt x="0" y="160147"/>
                    <a:pt x="160147" y="0"/>
                    <a:pt x="357759" y="0"/>
                  </a:cubicBezTo>
                  <a:lnTo>
                    <a:pt x="3016504" y="0"/>
                  </a:lnTo>
                  <a:lnTo>
                    <a:pt x="3016504" y="25400"/>
                  </a:lnTo>
                  <a:lnTo>
                    <a:pt x="3016504" y="0"/>
                  </a:lnTo>
                  <a:cubicBezTo>
                    <a:pt x="3214116" y="0"/>
                    <a:pt x="3374263" y="160147"/>
                    <a:pt x="3374263" y="357759"/>
                  </a:cubicBezTo>
                  <a:lnTo>
                    <a:pt x="3348863" y="357759"/>
                  </a:lnTo>
                  <a:lnTo>
                    <a:pt x="3374263" y="357759"/>
                  </a:lnTo>
                  <a:lnTo>
                    <a:pt x="3374263" y="3016504"/>
                  </a:lnTo>
                  <a:lnTo>
                    <a:pt x="3348863" y="3016504"/>
                  </a:lnTo>
                  <a:lnTo>
                    <a:pt x="3374263" y="3016504"/>
                  </a:lnTo>
                  <a:cubicBezTo>
                    <a:pt x="3374263" y="3214116"/>
                    <a:pt x="3214116" y="3374263"/>
                    <a:pt x="3016504" y="3374263"/>
                  </a:cubicBezTo>
                  <a:lnTo>
                    <a:pt x="3016504" y="3348863"/>
                  </a:lnTo>
                  <a:lnTo>
                    <a:pt x="3016504" y="3374263"/>
                  </a:lnTo>
                  <a:lnTo>
                    <a:pt x="357759" y="3374263"/>
                  </a:lnTo>
                  <a:lnTo>
                    <a:pt x="357759" y="3348863"/>
                  </a:lnTo>
                  <a:lnTo>
                    <a:pt x="357759" y="3374263"/>
                  </a:lnTo>
                  <a:cubicBezTo>
                    <a:pt x="160147" y="3374263"/>
                    <a:pt x="0" y="3214116"/>
                    <a:pt x="0" y="3016504"/>
                  </a:cubicBezTo>
                  <a:lnTo>
                    <a:pt x="0" y="357759"/>
                  </a:lnTo>
                  <a:lnTo>
                    <a:pt x="25400" y="357759"/>
                  </a:lnTo>
                  <a:lnTo>
                    <a:pt x="0" y="357759"/>
                  </a:lnTo>
                  <a:moveTo>
                    <a:pt x="50800" y="357759"/>
                  </a:moveTo>
                  <a:lnTo>
                    <a:pt x="50800" y="3016504"/>
                  </a:lnTo>
                  <a:lnTo>
                    <a:pt x="25400" y="3016504"/>
                  </a:lnTo>
                  <a:lnTo>
                    <a:pt x="50800" y="3016504"/>
                  </a:lnTo>
                  <a:cubicBezTo>
                    <a:pt x="50800" y="3186049"/>
                    <a:pt x="188214" y="3323463"/>
                    <a:pt x="357759" y="3323463"/>
                  </a:cubicBezTo>
                  <a:lnTo>
                    <a:pt x="3016504" y="3323463"/>
                  </a:lnTo>
                  <a:cubicBezTo>
                    <a:pt x="3186049" y="3323463"/>
                    <a:pt x="3323463" y="3186049"/>
                    <a:pt x="3323463" y="3016504"/>
                  </a:cubicBezTo>
                  <a:lnTo>
                    <a:pt x="3323463" y="357759"/>
                  </a:lnTo>
                  <a:cubicBezTo>
                    <a:pt x="3323463" y="188214"/>
                    <a:pt x="3186049" y="50800"/>
                    <a:pt x="3016504" y="50800"/>
                  </a:cubicBezTo>
                  <a:lnTo>
                    <a:pt x="357759" y="50800"/>
                  </a:lnTo>
                  <a:lnTo>
                    <a:pt x="357759" y="25400"/>
                  </a:lnTo>
                  <a:lnTo>
                    <a:pt x="357759" y="50800"/>
                  </a:lnTo>
                  <a:cubicBezTo>
                    <a:pt x="188214" y="50800"/>
                    <a:pt x="50800" y="188214"/>
                    <a:pt x="50800" y="357759"/>
                  </a:cubicBezTo>
                  <a:close/>
                </a:path>
              </a:pathLst>
            </a:custGeom>
            <a:solidFill>
              <a:srgbClr val="F2F2F2"/>
            </a:solidFill>
          </p:spPr>
        </p:sp>
      </p:grpSp>
      <p:grpSp>
        <p:nvGrpSpPr>
          <p:cNvPr name="Group 17" id="17"/>
          <p:cNvGrpSpPr/>
          <p:nvPr/>
        </p:nvGrpSpPr>
        <p:grpSpPr>
          <a:xfrm rot="0">
            <a:off x="2610064" y="7010929"/>
            <a:ext cx="2384722" cy="2384722"/>
            <a:chOff x="0" y="0"/>
            <a:chExt cx="3179630" cy="3179630"/>
          </a:xfrm>
        </p:grpSpPr>
        <p:sp>
          <p:nvSpPr>
            <p:cNvPr name="Freeform 18" id="18"/>
            <p:cNvSpPr/>
            <p:nvPr/>
          </p:nvSpPr>
          <p:spPr>
            <a:xfrm flipH="false" flipV="false" rot="0">
              <a:off x="0" y="0"/>
              <a:ext cx="3179630" cy="3179630"/>
            </a:xfrm>
            <a:custGeom>
              <a:avLst/>
              <a:gdLst/>
              <a:ahLst/>
              <a:cxnLst/>
              <a:rect r="r" b="b" t="t" l="l"/>
              <a:pathLst>
                <a:path h="3179630" w="3179630">
                  <a:moveTo>
                    <a:pt x="0" y="0"/>
                  </a:moveTo>
                  <a:lnTo>
                    <a:pt x="3179630" y="0"/>
                  </a:lnTo>
                  <a:lnTo>
                    <a:pt x="3179630" y="3179630"/>
                  </a:lnTo>
                  <a:lnTo>
                    <a:pt x="0" y="3179630"/>
                  </a:lnTo>
                  <a:close/>
                </a:path>
              </a:pathLst>
            </a:custGeom>
            <a:solidFill>
              <a:srgbClr val="000000">
                <a:alpha val="0"/>
              </a:srgbClr>
            </a:solidFill>
          </p:spPr>
        </p:sp>
        <p:sp>
          <p:nvSpPr>
            <p:cNvPr name="TextBox 19" id="19"/>
            <p:cNvSpPr txBox="true"/>
            <p:nvPr/>
          </p:nvSpPr>
          <p:spPr>
            <a:xfrm>
              <a:off x="0" y="-28575"/>
              <a:ext cx="3179630" cy="3208205"/>
            </a:xfrm>
            <a:prstGeom prst="rect">
              <a:avLst/>
            </a:prstGeom>
          </p:spPr>
          <p:txBody>
            <a:bodyPr anchor="ctr" rtlCol="false" tIns="0" lIns="0" bIns="0" rIns="0"/>
            <a:lstStyle/>
            <a:p>
              <a:pPr algn="ctr" marL="0" indent="0" lvl="0">
                <a:lnSpc>
                  <a:spcPts val="3321"/>
                </a:lnSpc>
              </a:pPr>
              <a:r>
                <a:rPr lang="en-US" b="true" sz="3075">
                  <a:solidFill>
                    <a:srgbClr val="F2F2F2"/>
                  </a:solidFill>
                  <a:latin typeface="Arial Bold"/>
                  <a:ea typeface="Arial Bold"/>
                  <a:cs typeface="Arial Bold"/>
                  <a:sym typeface="Arial Bold"/>
                </a:rPr>
                <a:t>Instagram</a:t>
              </a:r>
            </a:p>
            <a:p>
              <a:pPr algn="ctr" marL="0" indent="0" lvl="0">
                <a:lnSpc>
                  <a:spcPts val="3321"/>
                </a:lnSpc>
              </a:pPr>
              <a:r>
                <a:rPr lang="en-US" b="true" sz="3075">
                  <a:solidFill>
                    <a:srgbClr val="F2F2F2"/>
                  </a:solidFill>
                  <a:latin typeface="Arial Bold"/>
                  <a:ea typeface="Arial Bold"/>
                  <a:cs typeface="Arial Bold"/>
                  <a:sym typeface="Arial Bold"/>
                </a:rPr>
                <a:t>Autenticitate prin elemente vizuale</a:t>
              </a:r>
            </a:p>
          </p:txBody>
        </p:sp>
      </p:grpSp>
      <p:grpSp>
        <p:nvGrpSpPr>
          <p:cNvPr name="Group 20" id="20"/>
          <p:cNvGrpSpPr/>
          <p:nvPr/>
        </p:nvGrpSpPr>
        <p:grpSpPr>
          <a:xfrm rot="-67717">
            <a:off x="6858477" y="6336704"/>
            <a:ext cx="338180" cy="598946"/>
            <a:chOff x="0" y="0"/>
            <a:chExt cx="450906" cy="798594"/>
          </a:xfrm>
        </p:grpSpPr>
        <p:sp>
          <p:nvSpPr>
            <p:cNvPr name="Freeform 21" id="21"/>
            <p:cNvSpPr/>
            <p:nvPr/>
          </p:nvSpPr>
          <p:spPr>
            <a:xfrm flipH="false" flipV="false" rot="0">
              <a:off x="0" y="0"/>
              <a:ext cx="450850" cy="798576"/>
            </a:xfrm>
            <a:custGeom>
              <a:avLst/>
              <a:gdLst/>
              <a:ahLst/>
              <a:cxnLst/>
              <a:rect r="r" b="b" t="t" l="l"/>
              <a:pathLst>
                <a:path h="798576" w="450850">
                  <a:moveTo>
                    <a:pt x="0" y="159766"/>
                  </a:moveTo>
                  <a:lnTo>
                    <a:pt x="225425" y="159766"/>
                  </a:lnTo>
                  <a:lnTo>
                    <a:pt x="225425" y="0"/>
                  </a:lnTo>
                  <a:lnTo>
                    <a:pt x="450850" y="399288"/>
                  </a:lnTo>
                  <a:lnTo>
                    <a:pt x="225425" y="798576"/>
                  </a:lnTo>
                  <a:lnTo>
                    <a:pt x="225425" y="638937"/>
                  </a:lnTo>
                  <a:lnTo>
                    <a:pt x="0" y="638937"/>
                  </a:lnTo>
                  <a:close/>
                </a:path>
              </a:pathLst>
            </a:custGeom>
            <a:solidFill>
              <a:srgbClr val="BBDFBC"/>
            </a:solidFill>
          </p:spPr>
        </p:sp>
      </p:grpSp>
      <p:grpSp>
        <p:nvGrpSpPr>
          <p:cNvPr name="Group 22" id="22"/>
          <p:cNvGrpSpPr/>
          <p:nvPr/>
        </p:nvGrpSpPr>
        <p:grpSpPr>
          <a:xfrm rot="0">
            <a:off x="7467387" y="4081816"/>
            <a:ext cx="4632975" cy="5000115"/>
            <a:chOff x="0" y="0"/>
            <a:chExt cx="6177300" cy="6666820"/>
          </a:xfrm>
        </p:grpSpPr>
        <p:sp>
          <p:nvSpPr>
            <p:cNvPr name="Freeform 23" id="23"/>
            <p:cNvSpPr/>
            <p:nvPr/>
          </p:nvSpPr>
          <p:spPr>
            <a:xfrm flipH="false" flipV="false" rot="0">
              <a:off x="25400" y="25400"/>
              <a:ext cx="6126480" cy="6616065"/>
            </a:xfrm>
            <a:custGeom>
              <a:avLst/>
              <a:gdLst/>
              <a:ahLst/>
              <a:cxnLst/>
              <a:rect r="r" b="b" t="t" l="l"/>
              <a:pathLst>
                <a:path h="6616065" w="6126480">
                  <a:moveTo>
                    <a:pt x="0" y="613029"/>
                  </a:moveTo>
                  <a:cubicBezTo>
                    <a:pt x="0" y="274447"/>
                    <a:pt x="274320" y="0"/>
                    <a:pt x="612648" y="0"/>
                  </a:cubicBezTo>
                  <a:lnTo>
                    <a:pt x="5513832" y="0"/>
                  </a:lnTo>
                  <a:cubicBezTo>
                    <a:pt x="5852160" y="0"/>
                    <a:pt x="6126480" y="274447"/>
                    <a:pt x="6126480" y="613029"/>
                  </a:cubicBezTo>
                  <a:lnTo>
                    <a:pt x="6126480" y="6003036"/>
                  </a:lnTo>
                  <a:cubicBezTo>
                    <a:pt x="6126480" y="6341618"/>
                    <a:pt x="5852160" y="6616065"/>
                    <a:pt x="5513832" y="6616065"/>
                  </a:cubicBezTo>
                  <a:lnTo>
                    <a:pt x="612648" y="6616065"/>
                  </a:lnTo>
                  <a:cubicBezTo>
                    <a:pt x="274320" y="6616065"/>
                    <a:pt x="0" y="6341618"/>
                    <a:pt x="0" y="6003036"/>
                  </a:cubicBezTo>
                  <a:close/>
                </a:path>
              </a:pathLst>
            </a:custGeom>
            <a:blipFill>
              <a:blip r:embed="rId4"/>
              <a:stretch>
                <a:fillRect l="-11629" t="-383" r="-11630" b="-383"/>
              </a:stretch>
            </a:blipFill>
          </p:spPr>
        </p:sp>
        <p:sp>
          <p:nvSpPr>
            <p:cNvPr name="Freeform 24" id="24"/>
            <p:cNvSpPr/>
            <p:nvPr/>
          </p:nvSpPr>
          <p:spPr>
            <a:xfrm flipH="false" flipV="false" rot="0">
              <a:off x="0" y="0"/>
              <a:ext cx="6177280" cy="6666865"/>
            </a:xfrm>
            <a:custGeom>
              <a:avLst/>
              <a:gdLst/>
              <a:ahLst/>
              <a:cxnLst/>
              <a:rect r="r" b="b" t="t" l="l"/>
              <a:pathLst>
                <a:path h="6666865" w="6177280">
                  <a:moveTo>
                    <a:pt x="0" y="638429"/>
                  </a:moveTo>
                  <a:cubicBezTo>
                    <a:pt x="0" y="285877"/>
                    <a:pt x="285623" y="0"/>
                    <a:pt x="638048" y="0"/>
                  </a:cubicBezTo>
                  <a:lnTo>
                    <a:pt x="5539232" y="0"/>
                  </a:lnTo>
                  <a:lnTo>
                    <a:pt x="5539232" y="25400"/>
                  </a:lnTo>
                  <a:lnTo>
                    <a:pt x="5539232" y="0"/>
                  </a:lnTo>
                  <a:cubicBezTo>
                    <a:pt x="5891657" y="0"/>
                    <a:pt x="6177280" y="285877"/>
                    <a:pt x="6177280" y="638429"/>
                  </a:cubicBezTo>
                  <a:lnTo>
                    <a:pt x="6151880" y="638429"/>
                  </a:lnTo>
                  <a:lnTo>
                    <a:pt x="6177280" y="638429"/>
                  </a:lnTo>
                  <a:lnTo>
                    <a:pt x="6177280" y="6028436"/>
                  </a:lnTo>
                  <a:lnTo>
                    <a:pt x="6151880" y="6028436"/>
                  </a:lnTo>
                  <a:lnTo>
                    <a:pt x="6177280" y="6028436"/>
                  </a:lnTo>
                  <a:cubicBezTo>
                    <a:pt x="6177280" y="6380988"/>
                    <a:pt x="5891657" y="6666865"/>
                    <a:pt x="5539232" y="6666865"/>
                  </a:cubicBezTo>
                  <a:lnTo>
                    <a:pt x="5539232" y="6641465"/>
                  </a:lnTo>
                  <a:lnTo>
                    <a:pt x="5539232" y="6666865"/>
                  </a:lnTo>
                  <a:lnTo>
                    <a:pt x="638048" y="6666865"/>
                  </a:lnTo>
                  <a:lnTo>
                    <a:pt x="638048" y="6641465"/>
                  </a:lnTo>
                  <a:lnTo>
                    <a:pt x="638048" y="6666865"/>
                  </a:lnTo>
                  <a:cubicBezTo>
                    <a:pt x="285623" y="6666865"/>
                    <a:pt x="0" y="6380988"/>
                    <a:pt x="0" y="6028436"/>
                  </a:cubicBezTo>
                  <a:lnTo>
                    <a:pt x="0" y="638429"/>
                  </a:lnTo>
                  <a:lnTo>
                    <a:pt x="25400" y="638429"/>
                  </a:lnTo>
                  <a:lnTo>
                    <a:pt x="0" y="638429"/>
                  </a:lnTo>
                  <a:moveTo>
                    <a:pt x="50800" y="638429"/>
                  </a:moveTo>
                  <a:lnTo>
                    <a:pt x="50800" y="6028436"/>
                  </a:lnTo>
                  <a:lnTo>
                    <a:pt x="25400" y="6028436"/>
                  </a:lnTo>
                  <a:lnTo>
                    <a:pt x="50800" y="6028436"/>
                  </a:lnTo>
                  <a:cubicBezTo>
                    <a:pt x="50800" y="6353048"/>
                    <a:pt x="313690" y="6616065"/>
                    <a:pt x="638048" y="6616065"/>
                  </a:cubicBezTo>
                  <a:lnTo>
                    <a:pt x="5539232" y="6616065"/>
                  </a:lnTo>
                  <a:cubicBezTo>
                    <a:pt x="5863590" y="6616065"/>
                    <a:pt x="6126480" y="6353048"/>
                    <a:pt x="6126480" y="6028436"/>
                  </a:cubicBezTo>
                  <a:lnTo>
                    <a:pt x="6126480" y="638429"/>
                  </a:lnTo>
                  <a:cubicBezTo>
                    <a:pt x="6126480" y="313817"/>
                    <a:pt x="5863590" y="50800"/>
                    <a:pt x="5539232" y="50800"/>
                  </a:cubicBezTo>
                  <a:lnTo>
                    <a:pt x="638048" y="50800"/>
                  </a:lnTo>
                  <a:lnTo>
                    <a:pt x="638048" y="25400"/>
                  </a:lnTo>
                  <a:lnTo>
                    <a:pt x="638048" y="50800"/>
                  </a:lnTo>
                  <a:cubicBezTo>
                    <a:pt x="313690" y="50800"/>
                    <a:pt x="50800" y="313817"/>
                    <a:pt x="50800" y="638429"/>
                  </a:cubicBezTo>
                  <a:close/>
                </a:path>
              </a:pathLst>
            </a:custGeom>
            <a:solidFill>
              <a:srgbClr val="F2F2F2"/>
            </a:solidFill>
          </p:spPr>
        </p:sp>
      </p:grpSp>
      <p:grpSp>
        <p:nvGrpSpPr>
          <p:cNvPr name="Group 25" id="25"/>
          <p:cNvGrpSpPr/>
          <p:nvPr/>
        </p:nvGrpSpPr>
        <p:grpSpPr>
          <a:xfrm rot="0">
            <a:off x="8924284" y="6812088"/>
            <a:ext cx="2530735" cy="2530735"/>
            <a:chOff x="0" y="0"/>
            <a:chExt cx="3374314" cy="3374314"/>
          </a:xfrm>
        </p:grpSpPr>
        <p:sp>
          <p:nvSpPr>
            <p:cNvPr name="Freeform 26" id="26"/>
            <p:cNvSpPr/>
            <p:nvPr/>
          </p:nvSpPr>
          <p:spPr>
            <a:xfrm flipH="false" flipV="false" rot="0">
              <a:off x="25400" y="25400"/>
              <a:ext cx="3323463" cy="3323463"/>
            </a:xfrm>
            <a:custGeom>
              <a:avLst/>
              <a:gdLst/>
              <a:ahLst/>
              <a:cxnLst/>
              <a:rect r="r" b="b" t="t" l="l"/>
              <a:pathLst>
                <a:path h="3323463" w="3323463">
                  <a:moveTo>
                    <a:pt x="0" y="332359"/>
                  </a:moveTo>
                  <a:cubicBezTo>
                    <a:pt x="0" y="148844"/>
                    <a:pt x="148844" y="0"/>
                    <a:pt x="332359" y="0"/>
                  </a:cubicBezTo>
                  <a:lnTo>
                    <a:pt x="2991104" y="0"/>
                  </a:lnTo>
                  <a:cubicBezTo>
                    <a:pt x="3174619" y="0"/>
                    <a:pt x="3323463" y="148844"/>
                    <a:pt x="3323463" y="332359"/>
                  </a:cubicBezTo>
                  <a:lnTo>
                    <a:pt x="3323463" y="2991104"/>
                  </a:lnTo>
                  <a:cubicBezTo>
                    <a:pt x="3323463" y="3174619"/>
                    <a:pt x="3174619" y="3323463"/>
                    <a:pt x="2991104" y="3323463"/>
                  </a:cubicBezTo>
                  <a:lnTo>
                    <a:pt x="332359" y="3323463"/>
                  </a:lnTo>
                  <a:cubicBezTo>
                    <a:pt x="148844" y="3323463"/>
                    <a:pt x="0" y="3174746"/>
                    <a:pt x="0" y="2991104"/>
                  </a:cubicBezTo>
                  <a:close/>
                </a:path>
              </a:pathLst>
            </a:custGeom>
            <a:solidFill>
              <a:srgbClr val="70C573"/>
            </a:solidFill>
          </p:spPr>
        </p:sp>
        <p:sp>
          <p:nvSpPr>
            <p:cNvPr name="Freeform 27" id="27"/>
            <p:cNvSpPr/>
            <p:nvPr/>
          </p:nvSpPr>
          <p:spPr>
            <a:xfrm flipH="false" flipV="false" rot="0">
              <a:off x="0" y="0"/>
              <a:ext cx="3374263" cy="3374263"/>
            </a:xfrm>
            <a:custGeom>
              <a:avLst/>
              <a:gdLst/>
              <a:ahLst/>
              <a:cxnLst/>
              <a:rect r="r" b="b" t="t" l="l"/>
              <a:pathLst>
                <a:path h="3374263" w="3374263">
                  <a:moveTo>
                    <a:pt x="0" y="357759"/>
                  </a:moveTo>
                  <a:cubicBezTo>
                    <a:pt x="0" y="160147"/>
                    <a:pt x="160147" y="0"/>
                    <a:pt x="357759" y="0"/>
                  </a:cubicBezTo>
                  <a:lnTo>
                    <a:pt x="3016504" y="0"/>
                  </a:lnTo>
                  <a:lnTo>
                    <a:pt x="3016504" y="25400"/>
                  </a:lnTo>
                  <a:lnTo>
                    <a:pt x="3016504" y="0"/>
                  </a:lnTo>
                  <a:cubicBezTo>
                    <a:pt x="3214116" y="0"/>
                    <a:pt x="3374263" y="160147"/>
                    <a:pt x="3374263" y="357759"/>
                  </a:cubicBezTo>
                  <a:lnTo>
                    <a:pt x="3348863" y="357759"/>
                  </a:lnTo>
                  <a:lnTo>
                    <a:pt x="3374263" y="357759"/>
                  </a:lnTo>
                  <a:lnTo>
                    <a:pt x="3374263" y="3016504"/>
                  </a:lnTo>
                  <a:lnTo>
                    <a:pt x="3348863" y="3016504"/>
                  </a:lnTo>
                  <a:lnTo>
                    <a:pt x="3374263" y="3016504"/>
                  </a:lnTo>
                  <a:cubicBezTo>
                    <a:pt x="3374263" y="3214116"/>
                    <a:pt x="3214116" y="3374263"/>
                    <a:pt x="3016504" y="3374263"/>
                  </a:cubicBezTo>
                  <a:lnTo>
                    <a:pt x="3016504" y="3348863"/>
                  </a:lnTo>
                  <a:lnTo>
                    <a:pt x="3016504" y="3374263"/>
                  </a:lnTo>
                  <a:lnTo>
                    <a:pt x="357759" y="3374263"/>
                  </a:lnTo>
                  <a:lnTo>
                    <a:pt x="357759" y="3348863"/>
                  </a:lnTo>
                  <a:lnTo>
                    <a:pt x="357759" y="3374263"/>
                  </a:lnTo>
                  <a:cubicBezTo>
                    <a:pt x="160147" y="3374263"/>
                    <a:pt x="0" y="3214116"/>
                    <a:pt x="0" y="3016504"/>
                  </a:cubicBezTo>
                  <a:lnTo>
                    <a:pt x="0" y="357759"/>
                  </a:lnTo>
                  <a:lnTo>
                    <a:pt x="25400" y="357759"/>
                  </a:lnTo>
                  <a:lnTo>
                    <a:pt x="0" y="357759"/>
                  </a:lnTo>
                  <a:moveTo>
                    <a:pt x="50800" y="357759"/>
                  </a:moveTo>
                  <a:lnTo>
                    <a:pt x="50800" y="3016504"/>
                  </a:lnTo>
                  <a:lnTo>
                    <a:pt x="25400" y="3016504"/>
                  </a:lnTo>
                  <a:lnTo>
                    <a:pt x="50800" y="3016504"/>
                  </a:lnTo>
                  <a:cubicBezTo>
                    <a:pt x="50800" y="3186049"/>
                    <a:pt x="188214" y="3323463"/>
                    <a:pt x="357759" y="3323463"/>
                  </a:cubicBezTo>
                  <a:lnTo>
                    <a:pt x="3016504" y="3323463"/>
                  </a:lnTo>
                  <a:cubicBezTo>
                    <a:pt x="3186049" y="3323463"/>
                    <a:pt x="3323463" y="3186049"/>
                    <a:pt x="3323463" y="3016504"/>
                  </a:cubicBezTo>
                  <a:lnTo>
                    <a:pt x="3323463" y="357759"/>
                  </a:lnTo>
                  <a:cubicBezTo>
                    <a:pt x="3323463" y="188214"/>
                    <a:pt x="3186049" y="50800"/>
                    <a:pt x="3016504" y="50800"/>
                  </a:cubicBezTo>
                  <a:lnTo>
                    <a:pt x="357759" y="50800"/>
                  </a:lnTo>
                  <a:lnTo>
                    <a:pt x="357759" y="25400"/>
                  </a:lnTo>
                  <a:lnTo>
                    <a:pt x="357759" y="50800"/>
                  </a:lnTo>
                  <a:cubicBezTo>
                    <a:pt x="188214" y="50800"/>
                    <a:pt x="50800" y="188214"/>
                    <a:pt x="50800" y="357759"/>
                  </a:cubicBezTo>
                  <a:close/>
                </a:path>
              </a:pathLst>
            </a:custGeom>
            <a:solidFill>
              <a:srgbClr val="F2F2F2"/>
            </a:solidFill>
          </p:spPr>
        </p:sp>
      </p:grpSp>
      <p:grpSp>
        <p:nvGrpSpPr>
          <p:cNvPr name="Group 28" id="28"/>
          <p:cNvGrpSpPr/>
          <p:nvPr/>
        </p:nvGrpSpPr>
        <p:grpSpPr>
          <a:xfrm rot="0">
            <a:off x="8997291" y="6885094"/>
            <a:ext cx="2384722" cy="2384722"/>
            <a:chOff x="0" y="0"/>
            <a:chExt cx="3179630" cy="3179630"/>
          </a:xfrm>
        </p:grpSpPr>
        <p:sp>
          <p:nvSpPr>
            <p:cNvPr name="Freeform 29" id="29"/>
            <p:cNvSpPr/>
            <p:nvPr/>
          </p:nvSpPr>
          <p:spPr>
            <a:xfrm flipH="false" flipV="false" rot="0">
              <a:off x="0" y="0"/>
              <a:ext cx="3179630" cy="3179630"/>
            </a:xfrm>
            <a:custGeom>
              <a:avLst/>
              <a:gdLst/>
              <a:ahLst/>
              <a:cxnLst/>
              <a:rect r="r" b="b" t="t" l="l"/>
              <a:pathLst>
                <a:path h="3179630" w="3179630">
                  <a:moveTo>
                    <a:pt x="0" y="0"/>
                  </a:moveTo>
                  <a:lnTo>
                    <a:pt x="3179630" y="0"/>
                  </a:lnTo>
                  <a:lnTo>
                    <a:pt x="3179630" y="3179630"/>
                  </a:lnTo>
                  <a:lnTo>
                    <a:pt x="0" y="3179630"/>
                  </a:lnTo>
                  <a:close/>
                </a:path>
              </a:pathLst>
            </a:custGeom>
            <a:solidFill>
              <a:srgbClr val="000000">
                <a:alpha val="0"/>
              </a:srgbClr>
            </a:solidFill>
          </p:spPr>
        </p:sp>
        <p:sp>
          <p:nvSpPr>
            <p:cNvPr name="TextBox 30" id="30"/>
            <p:cNvSpPr txBox="true"/>
            <p:nvPr/>
          </p:nvSpPr>
          <p:spPr>
            <a:xfrm>
              <a:off x="0" y="-38100"/>
              <a:ext cx="3179630" cy="3217730"/>
            </a:xfrm>
            <a:prstGeom prst="rect">
              <a:avLst/>
            </a:prstGeom>
          </p:spPr>
          <p:txBody>
            <a:bodyPr anchor="ctr" rtlCol="false" tIns="0" lIns="0" bIns="0" rIns="0"/>
            <a:lstStyle/>
            <a:p>
              <a:pPr algn="ctr" marL="0" indent="0" lvl="0">
                <a:lnSpc>
                  <a:spcPts val="3402"/>
                </a:lnSpc>
              </a:pPr>
              <a:r>
                <a:rPr lang="en-US" b="true" sz="3150">
                  <a:solidFill>
                    <a:srgbClr val="F2F2F2"/>
                  </a:solidFill>
                  <a:latin typeface="Arial Bold"/>
                  <a:ea typeface="Arial Bold"/>
                  <a:cs typeface="Arial Bold"/>
                  <a:sym typeface="Arial Bold"/>
                </a:rPr>
                <a:t>X (Tweet)</a:t>
              </a:r>
            </a:p>
            <a:p>
              <a:pPr algn="ctr" marL="0" indent="0" lvl="0">
                <a:lnSpc>
                  <a:spcPts val="3402"/>
                </a:lnSpc>
              </a:pPr>
              <a:r>
                <a:rPr lang="en-US" b="true" sz="3150">
                  <a:solidFill>
                    <a:srgbClr val="F2F2F2"/>
                  </a:solidFill>
                  <a:latin typeface="Arial Bold"/>
                  <a:ea typeface="Arial Bold"/>
                  <a:cs typeface="Arial Bold"/>
                  <a:sym typeface="Arial Bold"/>
                </a:rPr>
                <a:t>Impact de dimensiuni reduse</a:t>
              </a:r>
            </a:p>
          </p:txBody>
        </p:sp>
      </p:grpSp>
      <p:grpSp>
        <p:nvGrpSpPr>
          <p:cNvPr name="Group 31" id="31"/>
          <p:cNvGrpSpPr/>
          <p:nvPr/>
        </p:nvGrpSpPr>
        <p:grpSpPr>
          <a:xfrm rot="77742">
            <a:off x="12419384" y="6345837"/>
            <a:ext cx="338201" cy="598946"/>
            <a:chOff x="0" y="0"/>
            <a:chExt cx="450934" cy="798594"/>
          </a:xfrm>
        </p:grpSpPr>
        <p:sp>
          <p:nvSpPr>
            <p:cNvPr name="Freeform 32" id="32"/>
            <p:cNvSpPr/>
            <p:nvPr/>
          </p:nvSpPr>
          <p:spPr>
            <a:xfrm flipH="false" flipV="false" rot="0">
              <a:off x="0" y="0"/>
              <a:ext cx="450977" cy="798576"/>
            </a:xfrm>
            <a:custGeom>
              <a:avLst/>
              <a:gdLst/>
              <a:ahLst/>
              <a:cxnLst/>
              <a:rect r="r" b="b" t="t" l="l"/>
              <a:pathLst>
                <a:path h="798576" w="450977">
                  <a:moveTo>
                    <a:pt x="0" y="159766"/>
                  </a:moveTo>
                  <a:lnTo>
                    <a:pt x="225425" y="159766"/>
                  </a:lnTo>
                  <a:lnTo>
                    <a:pt x="225425" y="0"/>
                  </a:lnTo>
                  <a:lnTo>
                    <a:pt x="450977" y="399288"/>
                  </a:lnTo>
                  <a:lnTo>
                    <a:pt x="225425" y="798576"/>
                  </a:lnTo>
                  <a:lnTo>
                    <a:pt x="225425" y="638937"/>
                  </a:lnTo>
                  <a:lnTo>
                    <a:pt x="0" y="638937"/>
                  </a:lnTo>
                  <a:close/>
                </a:path>
              </a:pathLst>
            </a:custGeom>
            <a:solidFill>
              <a:srgbClr val="BBDFBC"/>
            </a:solidFill>
          </p:spPr>
        </p:sp>
      </p:grpSp>
      <p:grpSp>
        <p:nvGrpSpPr>
          <p:cNvPr name="Group 33" id="33"/>
          <p:cNvGrpSpPr/>
          <p:nvPr/>
        </p:nvGrpSpPr>
        <p:grpSpPr>
          <a:xfrm rot="0">
            <a:off x="13028304" y="3869276"/>
            <a:ext cx="5045854" cy="5686089"/>
            <a:chOff x="0" y="0"/>
            <a:chExt cx="6727806" cy="7581452"/>
          </a:xfrm>
        </p:grpSpPr>
        <p:sp>
          <p:nvSpPr>
            <p:cNvPr name="Freeform 34" id="34"/>
            <p:cNvSpPr/>
            <p:nvPr/>
          </p:nvSpPr>
          <p:spPr>
            <a:xfrm flipH="false" flipV="false" rot="0">
              <a:off x="25400" y="25400"/>
              <a:ext cx="6676898" cy="7530592"/>
            </a:xfrm>
            <a:custGeom>
              <a:avLst/>
              <a:gdLst/>
              <a:ahLst/>
              <a:cxnLst/>
              <a:rect r="r" b="b" t="t" l="l"/>
              <a:pathLst>
                <a:path h="7530592" w="6676898">
                  <a:moveTo>
                    <a:pt x="0" y="668274"/>
                  </a:moveTo>
                  <a:cubicBezTo>
                    <a:pt x="0" y="299212"/>
                    <a:pt x="298958" y="0"/>
                    <a:pt x="667639" y="0"/>
                  </a:cubicBezTo>
                  <a:lnTo>
                    <a:pt x="6009259" y="0"/>
                  </a:lnTo>
                  <a:cubicBezTo>
                    <a:pt x="6378067" y="0"/>
                    <a:pt x="6676898" y="299212"/>
                    <a:pt x="6676898" y="668274"/>
                  </a:cubicBezTo>
                  <a:lnTo>
                    <a:pt x="6676898" y="6862318"/>
                  </a:lnTo>
                  <a:cubicBezTo>
                    <a:pt x="6676898" y="7231380"/>
                    <a:pt x="6377940" y="7530592"/>
                    <a:pt x="6009259" y="7530592"/>
                  </a:cubicBezTo>
                  <a:lnTo>
                    <a:pt x="667639" y="7530592"/>
                  </a:lnTo>
                  <a:cubicBezTo>
                    <a:pt x="298958" y="7530592"/>
                    <a:pt x="0" y="7231507"/>
                    <a:pt x="0" y="6862318"/>
                  </a:cubicBezTo>
                  <a:close/>
                </a:path>
              </a:pathLst>
            </a:custGeom>
            <a:blipFill>
              <a:blip r:embed="rId5"/>
              <a:stretch>
                <a:fillRect l="-7085" t="-337" r="-7087" b="-338"/>
              </a:stretch>
            </a:blipFill>
          </p:spPr>
        </p:sp>
        <p:sp>
          <p:nvSpPr>
            <p:cNvPr name="Freeform 35" id="35"/>
            <p:cNvSpPr/>
            <p:nvPr/>
          </p:nvSpPr>
          <p:spPr>
            <a:xfrm flipH="false" flipV="false" rot="0">
              <a:off x="0" y="0"/>
              <a:ext cx="6727698" cy="7581392"/>
            </a:xfrm>
            <a:custGeom>
              <a:avLst/>
              <a:gdLst/>
              <a:ahLst/>
              <a:cxnLst/>
              <a:rect r="r" b="b" t="t" l="l"/>
              <a:pathLst>
                <a:path h="7581392" w="6727698">
                  <a:moveTo>
                    <a:pt x="0" y="693674"/>
                  </a:moveTo>
                  <a:cubicBezTo>
                    <a:pt x="0" y="310642"/>
                    <a:pt x="310261" y="0"/>
                    <a:pt x="693039" y="0"/>
                  </a:cubicBezTo>
                  <a:lnTo>
                    <a:pt x="6034659" y="0"/>
                  </a:lnTo>
                  <a:lnTo>
                    <a:pt x="6034659" y="25400"/>
                  </a:lnTo>
                  <a:lnTo>
                    <a:pt x="6034659" y="0"/>
                  </a:lnTo>
                  <a:cubicBezTo>
                    <a:pt x="6417437" y="0"/>
                    <a:pt x="6727698" y="310642"/>
                    <a:pt x="6727698" y="693674"/>
                  </a:cubicBezTo>
                  <a:lnTo>
                    <a:pt x="6702298" y="693674"/>
                  </a:lnTo>
                  <a:lnTo>
                    <a:pt x="6727698" y="693674"/>
                  </a:lnTo>
                  <a:lnTo>
                    <a:pt x="6727698" y="6887718"/>
                  </a:lnTo>
                  <a:lnTo>
                    <a:pt x="6702298" y="6887718"/>
                  </a:lnTo>
                  <a:lnTo>
                    <a:pt x="6727698" y="6887718"/>
                  </a:lnTo>
                  <a:cubicBezTo>
                    <a:pt x="6727698" y="7270750"/>
                    <a:pt x="6417437" y="7581392"/>
                    <a:pt x="6034659" y="7581392"/>
                  </a:cubicBezTo>
                  <a:lnTo>
                    <a:pt x="6034659" y="7555992"/>
                  </a:lnTo>
                  <a:lnTo>
                    <a:pt x="6034659" y="7581392"/>
                  </a:lnTo>
                  <a:lnTo>
                    <a:pt x="693039" y="7581392"/>
                  </a:lnTo>
                  <a:lnTo>
                    <a:pt x="693039" y="7555992"/>
                  </a:lnTo>
                  <a:lnTo>
                    <a:pt x="693039" y="7581392"/>
                  </a:lnTo>
                  <a:cubicBezTo>
                    <a:pt x="310261" y="7581392"/>
                    <a:pt x="0" y="7270877"/>
                    <a:pt x="0" y="6887718"/>
                  </a:cubicBezTo>
                  <a:lnTo>
                    <a:pt x="0" y="693674"/>
                  </a:lnTo>
                  <a:lnTo>
                    <a:pt x="25400" y="693674"/>
                  </a:lnTo>
                  <a:lnTo>
                    <a:pt x="0" y="693674"/>
                  </a:lnTo>
                  <a:moveTo>
                    <a:pt x="50800" y="693674"/>
                  </a:moveTo>
                  <a:lnTo>
                    <a:pt x="50800" y="6887718"/>
                  </a:lnTo>
                  <a:lnTo>
                    <a:pt x="25400" y="6887718"/>
                  </a:lnTo>
                  <a:lnTo>
                    <a:pt x="50800" y="6887718"/>
                  </a:lnTo>
                  <a:cubicBezTo>
                    <a:pt x="50800" y="7242811"/>
                    <a:pt x="338328" y="7530592"/>
                    <a:pt x="693039" y="7530592"/>
                  </a:cubicBezTo>
                  <a:lnTo>
                    <a:pt x="6034659" y="7530592"/>
                  </a:lnTo>
                  <a:cubicBezTo>
                    <a:pt x="6389370" y="7530592"/>
                    <a:pt x="6676898" y="7242811"/>
                    <a:pt x="6676898" y="6887718"/>
                  </a:cubicBezTo>
                  <a:lnTo>
                    <a:pt x="6676898" y="693674"/>
                  </a:lnTo>
                  <a:cubicBezTo>
                    <a:pt x="6677025" y="338582"/>
                    <a:pt x="6389370" y="50800"/>
                    <a:pt x="6034659" y="50800"/>
                  </a:cubicBezTo>
                  <a:lnTo>
                    <a:pt x="693039" y="50800"/>
                  </a:lnTo>
                  <a:lnTo>
                    <a:pt x="693039" y="25400"/>
                  </a:lnTo>
                  <a:lnTo>
                    <a:pt x="693039" y="50800"/>
                  </a:lnTo>
                  <a:cubicBezTo>
                    <a:pt x="338328" y="50800"/>
                    <a:pt x="50800" y="338582"/>
                    <a:pt x="50800" y="693674"/>
                  </a:cubicBezTo>
                  <a:close/>
                </a:path>
              </a:pathLst>
            </a:custGeom>
            <a:solidFill>
              <a:srgbClr val="F2F2F2"/>
            </a:solidFill>
          </p:spPr>
        </p:sp>
      </p:grpSp>
      <p:grpSp>
        <p:nvGrpSpPr>
          <p:cNvPr name="Group 36" id="36"/>
          <p:cNvGrpSpPr/>
          <p:nvPr/>
        </p:nvGrpSpPr>
        <p:grpSpPr>
          <a:xfrm rot="0">
            <a:off x="14691640" y="6942534"/>
            <a:ext cx="2530735" cy="2530736"/>
            <a:chOff x="0" y="0"/>
            <a:chExt cx="3374314" cy="3374314"/>
          </a:xfrm>
        </p:grpSpPr>
        <p:sp>
          <p:nvSpPr>
            <p:cNvPr name="Freeform 37" id="37"/>
            <p:cNvSpPr/>
            <p:nvPr/>
          </p:nvSpPr>
          <p:spPr>
            <a:xfrm flipH="false" flipV="false" rot="0">
              <a:off x="25400" y="25400"/>
              <a:ext cx="3323463" cy="3323463"/>
            </a:xfrm>
            <a:custGeom>
              <a:avLst/>
              <a:gdLst/>
              <a:ahLst/>
              <a:cxnLst/>
              <a:rect r="r" b="b" t="t" l="l"/>
              <a:pathLst>
                <a:path h="3323463" w="3323463">
                  <a:moveTo>
                    <a:pt x="0" y="332359"/>
                  </a:moveTo>
                  <a:cubicBezTo>
                    <a:pt x="0" y="148844"/>
                    <a:pt x="148844" y="0"/>
                    <a:pt x="332359" y="0"/>
                  </a:cubicBezTo>
                  <a:lnTo>
                    <a:pt x="2991104" y="0"/>
                  </a:lnTo>
                  <a:cubicBezTo>
                    <a:pt x="3174619" y="0"/>
                    <a:pt x="3323463" y="148844"/>
                    <a:pt x="3323463" y="332359"/>
                  </a:cubicBezTo>
                  <a:lnTo>
                    <a:pt x="3323463" y="2991104"/>
                  </a:lnTo>
                  <a:cubicBezTo>
                    <a:pt x="3323463" y="3174619"/>
                    <a:pt x="3174619" y="3323463"/>
                    <a:pt x="2991104" y="3323463"/>
                  </a:cubicBezTo>
                  <a:lnTo>
                    <a:pt x="332359" y="3323463"/>
                  </a:lnTo>
                  <a:cubicBezTo>
                    <a:pt x="148844" y="3323463"/>
                    <a:pt x="0" y="3174746"/>
                    <a:pt x="0" y="2991104"/>
                  </a:cubicBezTo>
                  <a:close/>
                </a:path>
              </a:pathLst>
            </a:custGeom>
            <a:solidFill>
              <a:srgbClr val="70C573"/>
            </a:solidFill>
          </p:spPr>
        </p:sp>
        <p:sp>
          <p:nvSpPr>
            <p:cNvPr name="Freeform 38" id="38"/>
            <p:cNvSpPr/>
            <p:nvPr/>
          </p:nvSpPr>
          <p:spPr>
            <a:xfrm flipH="false" flipV="false" rot="0">
              <a:off x="0" y="0"/>
              <a:ext cx="3374263" cy="3374263"/>
            </a:xfrm>
            <a:custGeom>
              <a:avLst/>
              <a:gdLst/>
              <a:ahLst/>
              <a:cxnLst/>
              <a:rect r="r" b="b" t="t" l="l"/>
              <a:pathLst>
                <a:path h="3374263" w="3374263">
                  <a:moveTo>
                    <a:pt x="0" y="357759"/>
                  </a:moveTo>
                  <a:cubicBezTo>
                    <a:pt x="0" y="160147"/>
                    <a:pt x="160147" y="0"/>
                    <a:pt x="357759" y="0"/>
                  </a:cubicBezTo>
                  <a:lnTo>
                    <a:pt x="3016504" y="0"/>
                  </a:lnTo>
                  <a:lnTo>
                    <a:pt x="3016504" y="25400"/>
                  </a:lnTo>
                  <a:lnTo>
                    <a:pt x="3016504" y="0"/>
                  </a:lnTo>
                  <a:cubicBezTo>
                    <a:pt x="3214116" y="0"/>
                    <a:pt x="3374263" y="160147"/>
                    <a:pt x="3374263" y="357759"/>
                  </a:cubicBezTo>
                  <a:lnTo>
                    <a:pt x="3348863" y="357759"/>
                  </a:lnTo>
                  <a:lnTo>
                    <a:pt x="3374263" y="357759"/>
                  </a:lnTo>
                  <a:lnTo>
                    <a:pt x="3374263" y="3016504"/>
                  </a:lnTo>
                  <a:lnTo>
                    <a:pt x="3348863" y="3016504"/>
                  </a:lnTo>
                  <a:lnTo>
                    <a:pt x="3374263" y="3016504"/>
                  </a:lnTo>
                  <a:cubicBezTo>
                    <a:pt x="3374263" y="3214116"/>
                    <a:pt x="3214116" y="3374263"/>
                    <a:pt x="3016504" y="3374263"/>
                  </a:cubicBezTo>
                  <a:lnTo>
                    <a:pt x="3016504" y="3348863"/>
                  </a:lnTo>
                  <a:lnTo>
                    <a:pt x="3016504" y="3374263"/>
                  </a:lnTo>
                  <a:lnTo>
                    <a:pt x="357759" y="3374263"/>
                  </a:lnTo>
                  <a:lnTo>
                    <a:pt x="357759" y="3348863"/>
                  </a:lnTo>
                  <a:lnTo>
                    <a:pt x="357759" y="3374263"/>
                  </a:lnTo>
                  <a:cubicBezTo>
                    <a:pt x="160147" y="3374263"/>
                    <a:pt x="0" y="3214116"/>
                    <a:pt x="0" y="3016504"/>
                  </a:cubicBezTo>
                  <a:lnTo>
                    <a:pt x="0" y="357759"/>
                  </a:lnTo>
                  <a:lnTo>
                    <a:pt x="25400" y="357759"/>
                  </a:lnTo>
                  <a:lnTo>
                    <a:pt x="0" y="357759"/>
                  </a:lnTo>
                  <a:moveTo>
                    <a:pt x="50800" y="357759"/>
                  </a:moveTo>
                  <a:lnTo>
                    <a:pt x="50800" y="3016504"/>
                  </a:lnTo>
                  <a:lnTo>
                    <a:pt x="25400" y="3016504"/>
                  </a:lnTo>
                  <a:lnTo>
                    <a:pt x="50800" y="3016504"/>
                  </a:lnTo>
                  <a:cubicBezTo>
                    <a:pt x="50800" y="3186049"/>
                    <a:pt x="188214" y="3323463"/>
                    <a:pt x="357759" y="3323463"/>
                  </a:cubicBezTo>
                  <a:lnTo>
                    <a:pt x="3016504" y="3323463"/>
                  </a:lnTo>
                  <a:cubicBezTo>
                    <a:pt x="3186049" y="3323463"/>
                    <a:pt x="3323463" y="3186049"/>
                    <a:pt x="3323463" y="3016504"/>
                  </a:cubicBezTo>
                  <a:lnTo>
                    <a:pt x="3323463" y="357759"/>
                  </a:lnTo>
                  <a:cubicBezTo>
                    <a:pt x="3323463" y="188214"/>
                    <a:pt x="3186049" y="50800"/>
                    <a:pt x="3016504" y="50800"/>
                  </a:cubicBezTo>
                  <a:lnTo>
                    <a:pt x="357759" y="50800"/>
                  </a:lnTo>
                  <a:lnTo>
                    <a:pt x="357759" y="25400"/>
                  </a:lnTo>
                  <a:lnTo>
                    <a:pt x="357759" y="50800"/>
                  </a:lnTo>
                  <a:cubicBezTo>
                    <a:pt x="188214" y="50800"/>
                    <a:pt x="50800" y="188214"/>
                    <a:pt x="50800" y="357759"/>
                  </a:cubicBezTo>
                  <a:close/>
                </a:path>
              </a:pathLst>
            </a:custGeom>
            <a:solidFill>
              <a:srgbClr val="F2F2F2"/>
            </a:solidFill>
          </p:spPr>
        </p:sp>
      </p:grpSp>
      <p:grpSp>
        <p:nvGrpSpPr>
          <p:cNvPr name="Group 39" id="39"/>
          <p:cNvGrpSpPr/>
          <p:nvPr/>
        </p:nvGrpSpPr>
        <p:grpSpPr>
          <a:xfrm rot="0">
            <a:off x="14764647" y="7015540"/>
            <a:ext cx="2384722" cy="2384722"/>
            <a:chOff x="0" y="0"/>
            <a:chExt cx="3179630" cy="3179630"/>
          </a:xfrm>
        </p:grpSpPr>
        <p:sp>
          <p:nvSpPr>
            <p:cNvPr name="Freeform 40" id="40"/>
            <p:cNvSpPr/>
            <p:nvPr/>
          </p:nvSpPr>
          <p:spPr>
            <a:xfrm flipH="false" flipV="false" rot="0">
              <a:off x="0" y="0"/>
              <a:ext cx="3179630" cy="3179630"/>
            </a:xfrm>
            <a:custGeom>
              <a:avLst/>
              <a:gdLst/>
              <a:ahLst/>
              <a:cxnLst/>
              <a:rect r="r" b="b" t="t" l="l"/>
              <a:pathLst>
                <a:path h="3179630" w="3179630">
                  <a:moveTo>
                    <a:pt x="0" y="0"/>
                  </a:moveTo>
                  <a:lnTo>
                    <a:pt x="3179630" y="0"/>
                  </a:lnTo>
                  <a:lnTo>
                    <a:pt x="3179630" y="3179630"/>
                  </a:lnTo>
                  <a:lnTo>
                    <a:pt x="0" y="3179630"/>
                  </a:lnTo>
                  <a:close/>
                </a:path>
              </a:pathLst>
            </a:custGeom>
            <a:solidFill>
              <a:srgbClr val="000000">
                <a:alpha val="0"/>
              </a:srgbClr>
            </a:solidFill>
          </p:spPr>
        </p:sp>
        <p:sp>
          <p:nvSpPr>
            <p:cNvPr name="TextBox 41" id="41"/>
            <p:cNvSpPr txBox="true"/>
            <p:nvPr/>
          </p:nvSpPr>
          <p:spPr>
            <a:xfrm>
              <a:off x="0" y="-38100"/>
              <a:ext cx="3179630" cy="3217730"/>
            </a:xfrm>
            <a:prstGeom prst="rect">
              <a:avLst/>
            </a:prstGeom>
          </p:spPr>
          <p:txBody>
            <a:bodyPr anchor="ctr" rtlCol="false" tIns="0" lIns="0" bIns="0" rIns="0"/>
            <a:lstStyle/>
            <a:p>
              <a:pPr algn="ctr" marL="0" indent="0" lvl="0">
                <a:lnSpc>
                  <a:spcPts val="3402"/>
                </a:lnSpc>
              </a:pPr>
              <a:r>
                <a:rPr lang="en-US" b="true" sz="3150">
                  <a:solidFill>
                    <a:srgbClr val="F2F2F2"/>
                  </a:solidFill>
                  <a:latin typeface="Arial Bold"/>
                  <a:ea typeface="Arial Bold"/>
                  <a:cs typeface="Arial Bold"/>
                  <a:sym typeface="Arial Bold"/>
                </a:rPr>
                <a:t>Facebook</a:t>
              </a:r>
            </a:p>
            <a:p>
              <a:pPr algn="ctr" marL="0" indent="0" lvl="0">
                <a:lnSpc>
                  <a:spcPts val="3402"/>
                </a:lnSpc>
              </a:pPr>
              <a:r>
                <a:rPr lang="en-US" b="true" sz="3150">
                  <a:solidFill>
                    <a:srgbClr val="F2F2F2"/>
                  </a:solidFill>
                  <a:latin typeface="Arial Bold"/>
                  <a:ea typeface="Arial Bold"/>
                  <a:cs typeface="Arial Bold"/>
                  <a:sym typeface="Arial Bold"/>
                </a:rPr>
                <a:t>Cultura întâlnește comunitatea</a:t>
              </a:r>
            </a:p>
          </p:txBody>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929974"/>
            <a:chOff x="0" y="0"/>
            <a:chExt cx="23888710" cy="2573299"/>
          </a:xfrm>
        </p:grpSpPr>
        <p:sp>
          <p:nvSpPr>
            <p:cNvPr name="Freeform 5" id="5"/>
            <p:cNvSpPr/>
            <p:nvPr/>
          </p:nvSpPr>
          <p:spPr>
            <a:xfrm flipH="false" flipV="false" rot="0">
              <a:off x="0" y="0"/>
              <a:ext cx="23888709" cy="2573299"/>
            </a:xfrm>
            <a:custGeom>
              <a:avLst/>
              <a:gdLst/>
              <a:ahLst/>
              <a:cxnLst/>
              <a:rect r="r" b="b" t="t" l="l"/>
              <a:pathLst>
                <a:path h="2573299" w="23888709">
                  <a:moveTo>
                    <a:pt x="0" y="0"/>
                  </a:moveTo>
                  <a:lnTo>
                    <a:pt x="23888709" y="0"/>
                  </a:lnTo>
                  <a:lnTo>
                    <a:pt x="23888709" y="2573299"/>
                  </a:lnTo>
                  <a:lnTo>
                    <a:pt x="0" y="2573299"/>
                  </a:lnTo>
                  <a:close/>
                </a:path>
              </a:pathLst>
            </a:custGeom>
            <a:solidFill>
              <a:srgbClr val="000000">
                <a:alpha val="0"/>
              </a:srgbClr>
            </a:solidFill>
          </p:spPr>
        </p:sp>
        <p:sp>
          <p:nvSpPr>
            <p:cNvPr name="TextBox 6" id="6"/>
            <p:cNvSpPr txBox="true"/>
            <p:nvPr/>
          </p:nvSpPr>
          <p:spPr>
            <a:xfrm>
              <a:off x="0" y="-57150"/>
              <a:ext cx="23888710" cy="26304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Abilități tehnice și non-tehnice care susțin campaniile digitale</a:t>
              </a:r>
            </a:p>
          </p:txBody>
        </p:sp>
      </p:grpSp>
      <p:grpSp>
        <p:nvGrpSpPr>
          <p:cNvPr name="Group 7" id="7"/>
          <p:cNvGrpSpPr/>
          <p:nvPr/>
        </p:nvGrpSpPr>
        <p:grpSpPr>
          <a:xfrm rot="-5400000">
            <a:off x="4446705" y="3873389"/>
            <a:ext cx="5747261" cy="3527002"/>
            <a:chOff x="0" y="0"/>
            <a:chExt cx="7663014" cy="4702670"/>
          </a:xfrm>
        </p:grpSpPr>
        <p:sp>
          <p:nvSpPr>
            <p:cNvPr name="Freeform 8" id="8"/>
            <p:cNvSpPr/>
            <p:nvPr/>
          </p:nvSpPr>
          <p:spPr>
            <a:xfrm flipH="false" flipV="false" rot="0">
              <a:off x="25400" y="25400"/>
              <a:ext cx="7612253" cy="4651883"/>
            </a:xfrm>
            <a:custGeom>
              <a:avLst/>
              <a:gdLst/>
              <a:ahLst/>
              <a:cxnLst/>
              <a:rect r="r" b="b" t="t" l="l"/>
              <a:pathLst>
                <a:path h="4651883" w="7612253">
                  <a:moveTo>
                    <a:pt x="778764" y="0"/>
                  </a:moveTo>
                  <a:lnTo>
                    <a:pt x="6833489" y="0"/>
                  </a:lnTo>
                  <a:cubicBezTo>
                    <a:pt x="7263511" y="0"/>
                    <a:pt x="7612253" y="347218"/>
                    <a:pt x="7612253" y="775462"/>
                  </a:cubicBezTo>
                  <a:lnTo>
                    <a:pt x="7612253" y="4651883"/>
                  </a:lnTo>
                  <a:lnTo>
                    <a:pt x="0" y="4651883"/>
                  </a:lnTo>
                  <a:lnTo>
                    <a:pt x="0" y="775462"/>
                  </a:lnTo>
                  <a:cubicBezTo>
                    <a:pt x="0" y="347218"/>
                    <a:pt x="348615" y="0"/>
                    <a:pt x="778764" y="0"/>
                  </a:cubicBezTo>
                  <a:close/>
                </a:path>
              </a:pathLst>
            </a:custGeom>
            <a:solidFill>
              <a:srgbClr val="C9E4C9"/>
            </a:solidFill>
          </p:spPr>
        </p:sp>
        <p:sp>
          <p:nvSpPr>
            <p:cNvPr name="Freeform 9" id="9"/>
            <p:cNvSpPr/>
            <p:nvPr/>
          </p:nvSpPr>
          <p:spPr>
            <a:xfrm flipH="false" flipV="false" rot="0">
              <a:off x="0" y="0"/>
              <a:ext cx="7663053" cy="4702683"/>
            </a:xfrm>
            <a:custGeom>
              <a:avLst/>
              <a:gdLst/>
              <a:ahLst/>
              <a:cxnLst/>
              <a:rect r="r" b="b" t="t" l="l"/>
              <a:pathLst>
                <a:path h="4702683" w="7663053">
                  <a:moveTo>
                    <a:pt x="804164" y="0"/>
                  </a:moveTo>
                  <a:lnTo>
                    <a:pt x="6858889" y="0"/>
                  </a:lnTo>
                  <a:lnTo>
                    <a:pt x="6858889" y="25400"/>
                  </a:lnTo>
                  <a:lnTo>
                    <a:pt x="6858889" y="0"/>
                  </a:lnTo>
                  <a:cubicBezTo>
                    <a:pt x="7302881" y="0"/>
                    <a:pt x="7663053" y="358521"/>
                    <a:pt x="7663053" y="800862"/>
                  </a:cubicBezTo>
                  <a:lnTo>
                    <a:pt x="7637653" y="800862"/>
                  </a:lnTo>
                  <a:lnTo>
                    <a:pt x="7663053" y="800862"/>
                  </a:lnTo>
                  <a:lnTo>
                    <a:pt x="7663053" y="4677283"/>
                  </a:lnTo>
                  <a:cubicBezTo>
                    <a:pt x="7663053" y="4691253"/>
                    <a:pt x="7651623" y="4702683"/>
                    <a:pt x="7637653" y="4702683"/>
                  </a:cubicBezTo>
                  <a:lnTo>
                    <a:pt x="25400" y="4702683"/>
                  </a:lnTo>
                  <a:cubicBezTo>
                    <a:pt x="11430" y="4702683"/>
                    <a:pt x="0" y="4691253"/>
                    <a:pt x="0" y="4677283"/>
                  </a:cubicBezTo>
                  <a:lnTo>
                    <a:pt x="0" y="800862"/>
                  </a:lnTo>
                  <a:lnTo>
                    <a:pt x="25400" y="800862"/>
                  </a:lnTo>
                  <a:lnTo>
                    <a:pt x="0" y="800862"/>
                  </a:lnTo>
                  <a:cubicBezTo>
                    <a:pt x="0" y="358521"/>
                    <a:pt x="360172" y="0"/>
                    <a:pt x="804164" y="0"/>
                  </a:cubicBezTo>
                  <a:cubicBezTo>
                    <a:pt x="812038" y="0"/>
                    <a:pt x="819404" y="3556"/>
                    <a:pt x="824230" y="9779"/>
                  </a:cubicBezTo>
                  <a:lnTo>
                    <a:pt x="804164" y="25400"/>
                  </a:lnTo>
                  <a:lnTo>
                    <a:pt x="804164" y="0"/>
                  </a:lnTo>
                  <a:moveTo>
                    <a:pt x="804164" y="50800"/>
                  </a:moveTo>
                  <a:cubicBezTo>
                    <a:pt x="796290" y="50800"/>
                    <a:pt x="788924" y="47244"/>
                    <a:pt x="784098" y="41021"/>
                  </a:cubicBezTo>
                  <a:lnTo>
                    <a:pt x="804164" y="25400"/>
                  </a:lnTo>
                  <a:lnTo>
                    <a:pt x="804164" y="50800"/>
                  </a:lnTo>
                  <a:cubicBezTo>
                    <a:pt x="387985" y="50800"/>
                    <a:pt x="50800" y="386715"/>
                    <a:pt x="50800" y="800862"/>
                  </a:cubicBezTo>
                  <a:lnTo>
                    <a:pt x="50800" y="4677283"/>
                  </a:lnTo>
                  <a:lnTo>
                    <a:pt x="25400" y="4677283"/>
                  </a:lnTo>
                  <a:lnTo>
                    <a:pt x="25400" y="4651883"/>
                  </a:lnTo>
                  <a:lnTo>
                    <a:pt x="7637653" y="4651883"/>
                  </a:lnTo>
                  <a:lnTo>
                    <a:pt x="7637653" y="4677283"/>
                  </a:lnTo>
                  <a:lnTo>
                    <a:pt x="7612253" y="4677283"/>
                  </a:lnTo>
                  <a:lnTo>
                    <a:pt x="7612253" y="800862"/>
                  </a:lnTo>
                  <a:cubicBezTo>
                    <a:pt x="7612253" y="386715"/>
                    <a:pt x="7275068" y="50800"/>
                    <a:pt x="6858889" y="50800"/>
                  </a:cubicBezTo>
                  <a:lnTo>
                    <a:pt x="804164" y="50800"/>
                  </a:lnTo>
                  <a:close/>
                </a:path>
              </a:pathLst>
            </a:custGeom>
            <a:solidFill>
              <a:srgbClr val="F2F2F2"/>
            </a:solidFill>
          </p:spPr>
        </p:sp>
      </p:grpSp>
      <p:sp>
        <p:nvSpPr>
          <p:cNvPr name="TextBox 10" id="10"/>
          <p:cNvSpPr txBox="true"/>
          <p:nvPr/>
        </p:nvSpPr>
        <p:spPr>
          <a:xfrm rot="0">
            <a:off x="5780519" y="3003456"/>
            <a:ext cx="3223308" cy="4623054"/>
          </a:xfrm>
          <a:prstGeom prst="rect">
            <a:avLst/>
          </a:prstGeom>
        </p:spPr>
        <p:txBody>
          <a:bodyPr anchor="t" rtlCol="false" tIns="0" lIns="0" bIns="0" rIns="0">
            <a:spAutoFit/>
          </a:bodyPr>
          <a:lstStyle/>
          <a:p>
            <a:pPr algn="l" marL="0" indent="0" lvl="0">
              <a:lnSpc>
                <a:spcPts val="2268"/>
              </a:lnSpc>
            </a:pPr>
            <a:r>
              <a:rPr lang="en-US" b="true" sz="2100">
                <a:solidFill>
                  <a:srgbClr val="000000"/>
                </a:solidFill>
                <a:latin typeface="Arial Bold"/>
                <a:ea typeface="Arial Bold"/>
                <a:cs typeface="Arial Bold"/>
                <a:sym typeface="Arial Bold"/>
              </a:rPr>
              <a:t>Abilități dificile</a:t>
            </a:r>
          </a:p>
          <a:p>
            <a:pPr algn="l" marL="0" indent="0" lvl="0">
              <a:lnSpc>
                <a:spcPts val="2268"/>
              </a:lnSpc>
            </a:pPr>
            <a:r>
              <a:rPr lang="en-US" sz="2100">
                <a:solidFill>
                  <a:srgbClr val="000000"/>
                </a:solidFill>
                <a:latin typeface="Arial"/>
                <a:ea typeface="Arial"/>
                <a:cs typeface="Arial"/>
                <a:sym typeface="Arial"/>
              </a:rPr>
              <a:t>SEO: Optimizarea conținutului pentru a se clasa mai sus în rezultatele căutării și a genera trafic organic.</a:t>
            </a:r>
          </a:p>
          <a:p>
            <a:pPr algn="l" marL="0" indent="0" lvl="0">
              <a:lnSpc>
                <a:spcPts val="2268"/>
              </a:lnSpc>
            </a:pPr>
            <a:r>
              <a:rPr lang="en-US" sz="2100">
                <a:solidFill>
                  <a:srgbClr val="000000"/>
                </a:solidFill>
                <a:latin typeface="Arial"/>
                <a:ea typeface="Arial"/>
                <a:cs typeface="Arial"/>
                <a:sym typeface="Arial"/>
              </a:rPr>
              <a:t>Creare de conținut: Dezvoltarea de elemente vizuale, videoclipuri și texte captivante care reflectă valori sustenabile.</a:t>
            </a:r>
          </a:p>
          <a:p>
            <a:pPr algn="l" marL="0" indent="0" lvl="0">
              <a:lnSpc>
                <a:spcPts val="2268"/>
              </a:lnSpc>
            </a:pPr>
            <a:r>
              <a:rPr lang="en-US" sz="2100">
                <a:solidFill>
                  <a:srgbClr val="000000"/>
                </a:solidFill>
                <a:latin typeface="Arial"/>
                <a:ea typeface="Arial"/>
                <a:cs typeface="Arial"/>
                <a:sym typeface="Arial"/>
              </a:rPr>
              <a:t>Analiza campaniei: Utilizarea indicatorilor de performanță pentru a evalua impactul și a ajusta strategiile în mod eficient.</a:t>
            </a:r>
          </a:p>
        </p:txBody>
      </p:sp>
      <p:grpSp>
        <p:nvGrpSpPr>
          <p:cNvPr name="Group 11" id="11"/>
          <p:cNvGrpSpPr/>
          <p:nvPr/>
        </p:nvGrpSpPr>
        <p:grpSpPr>
          <a:xfrm rot="5400000">
            <a:off x="8094032" y="3873389"/>
            <a:ext cx="5747260" cy="3527002"/>
            <a:chOff x="0" y="0"/>
            <a:chExt cx="7663014" cy="4702670"/>
          </a:xfrm>
        </p:grpSpPr>
        <p:sp>
          <p:nvSpPr>
            <p:cNvPr name="Freeform 12" id="12"/>
            <p:cNvSpPr/>
            <p:nvPr/>
          </p:nvSpPr>
          <p:spPr>
            <a:xfrm flipH="false" flipV="false" rot="0">
              <a:off x="25400" y="25400"/>
              <a:ext cx="7612253" cy="4651883"/>
            </a:xfrm>
            <a:custGeom>
              <a:avLst/>
              <a:gdLst/>
              <a:ahLst/>
              <a:cxnLst/>
              <a:rect r="r" b="b" t="t" l="l"/>
              <a:pathLst>
                <a:path h="4651883" w="7612253">
                  <a:moveTo>
                    <a:pt x="778764" y="0"/>
                  </a:moveTo>
                  <a:lnTo>
                    <a:pt x="6833489" y="0"/>
                  </a:lnTo>
                  <a:cubicBezTo>
                    <a:pt x="7263511" y="0"/>
                    <a:pt x="7612253" y="347218"/>
                    <a:pt x="7612253" y="775462"/>
                  </a:cubicBezTo>
                  <a:lnTo>
                    <a:pt x="7612253" y="4651883"/>
                  </a:lnTo>
                  <a:lnTo>
                    <a:pt x="0" y="4651883"/>
                  </a:lnTo>
                  <a:lnTo>
                    <a:pt x="0" y="775462"/>
                  </a:lnTo>
                  <a:cubicBezTo>
                    <a:pt x="0" y="347218"/>
                    <a:pt x="348615" y="0"/>
                    <a:pt x="778764" y="0"/>
                  </a:cubicBezTo>
                  <a:close/>
                </a:path>
              </a:pathLst>
            </a:custGeom>
            <a:solidFill>
              <a:srgbClr val="C9E4C9"/>
            </a:solidFill>
          </p:spPr>
        </p:sp>
        <p:sp>
          <p:nvSpPr>
            <p:cNvPr name="Freeform 13" id="13"/>
            <p:cNvSpPr/>
            <p:nvPr/>
          </p:nvSpPr>
          <p:spPr>
            <a:xfrm flipH="false" flipV="false" rot="0">
              <a:off x="0" y="0"/>
              <a:ext cx="7663053" cy="4702683"/>
            </a:xfrm>
            <a:custGeom>
              <a:avLst/>
              <a:gdLst/>
              <a:ahLst/>
              <a:cxnLst/>
              <a:rect r="r" b="b" t="t" l="l"/>
              <a:pathLst>
                <a:path h="4702683" w="7663053">
                  <a:moveTo>
                    <a:pt x="804164" y="0"/>
                  </a:moveTo>
                  <a:lnTo>
                    <a:pt x="6858889" y="0"/>
                  </a:lnTo>
                  <a:lnTo>
                    <a:pt x="6858889" y="25400"/>
                  </a:lnTo>
                  <a:lnTo>
                    <a:pt x="6858889" y="0"/>
                  </a:lnTo>
                  <a:cubicBezTo>
                    <a:pt x="7302881" y="0"/>
                    <a:pt x="7663053" y="358521"/>
                    <a:pt x="7663053" y="800862"/>
                  </a:cubicBezTo>
                  <a:lnTo>
                    <a:pt x="7637653" y="800862"/>
                  </a:lnTo>
                  <a:lnTo>
                    <a:pt x="7663053" y="800862"/>
                  </a:lnTo>
                  <a:lnTo>
                    <a:pt x="7663053" y="4677283"/>
                  </a:lnTo>
                  <a:cubicBezTo>
                    <a:pt x="7663053" y="4691253"/>
                    <a:pt x="7651623" y="4702683"/>
                    <a:pt x="7637653" y="4702683"/>
                  </a:cubicBezTo>
                  <a:lnTo>
                    <a:pt x="25400" y="4702683"/>
                  </a:lnTo>
                  <a:cubicBezTo>
                    <a:pt x="11430" y="4702683"/>
                    <a:pt x="0" y="4691253"/>
                    <a:pt x="0" y="4677283"/>
                  </a:cubicBezTo>
                  <a:lnTo>
                    <a:pt x="0" y="800862"/>
                  </a:lnTo>
                  <a:lnTo>
                    <a:pt x="25400" y="800862"/>
                  </a:lnTo>
                  <a:lnTo>
                    <a:pt x="0" y="800862"/>
                  </a:lnTo>
                  <a:cubicBezTo>
                    <a:pt x="0" y="358521"/>
                    <a:pt x="360172" y="0"/>
                    <a:pt x="804164" y="0"/>
                  </a:cubicBezTo>
                  <a:cubicBezTo>
                    <a:pt x="812038" y="0"/>
                    <a:pt x="819404" y="3556"/>
                    <a:pt x="824230" y="9779"/>
                  </a:cubicBezTo>
                  <a:lnTo>
                    <a:pt x="804164" y="25400"/>
                  </a:lnTo>
                  <a:lnTo>
                    <a:pt x="804164" y="0"/>
                  </a:lnTo>
                  <a:moveTo>
                    <a:pt x="804164" y="50800"/>
                  </a:moveTo>
                  <a:cubicBezTo>
                    <a:pt x="796290" y="50800"/>
                    <a:pt x="788924" y="47244"/>
                    <a:pt x="784098" y="41021"/>
                  </a:cubicBezTo>
                  <a:lnTo>
                    <a:pt x="804164" y="25400"/>
                  </a:lnTo>
                  <a:lnTo>
                    <a:pt x="804164" y="50800"/>
                  </a:lnTo>
                  <a:cubicBezTo>
                    <a:pt x="387985" y="50800"/>
                    <a:pt x="50800" y="386715"/>
                    <a:pt x="50800" y="800862"/>
                  </a:cubicBezTo>
                  <a:lnTo>
                    <a:pt x="50800" y="4677283"/>
                  </a:lnTo>
                  <a:lnTo>
                    <a:pt x="25400" y="4677283"/>
                  </a:lnTo>
                  <a:lnTo>
                    <a:pt x="25400" y="4651883"/>
                  </a:lnTo>
                  <a:lnTo>
                    <a:pt x="7637653" y="4651883"/>
                  </a:lnTo>
                  <a:lnTo>
                    <a:pt x="7637653" y="4677283"/>
                  </a:lnTo>
                  <a:lnTo>
                    <a:pt x="7612253" y="4677283"/>
                  </a:lnTo>
                  <a:lnTo>
                    <a:pt x="7612253" y="800862"/>
                  </a:lnTo>
                  <a:cubicBezTo>
                    <a:pt x="7612253" y="386715"/>
                    <a:pt x="7275068" y="50800"/>
                    <a:pt x="6858889" y="50800"/>
                  </a:cubicBezTo>
                  <a:lnTo>
                    <a:pt x="804164" y="50800"/>
                  </a:lnTo>
                  <a:close/>
                </a:path>
              </a:pathLst>
            </a:custGeom>
            <a:solidFill>
              <a:srgbClr val="F2F2F2"/>
            </a:solidFill>
          </p:spPr>
        </p:sp>
      </p:grpSp>
      <p:sp>
        <p:nvSpPr>
          <p:cNvPr name="TextBox 14" id="14"/>
          <p:cNvSpPr txBox="true"/>
          <p:nvPr/>
        </p:nvSpPr>
        <p:spPr>
          <a:xfrm rot="0">
            <a:off x="9284170" y="3003456"/>
            <a:ext cx="3223308" cy="4908804"/>
          </a:xfrm>
          <a:prstGeom prst="rect">
            <a:avLst/>
          </a:prstGeom>
        </p:spPr>
        <p:txBody>
          <a:bodyPr anchor="t" rtlCol="false" tIns="0" lIns="0" bIns="0" rIns="0">
            <a:spAutoFit/>
          </a:bodyPr>
          <a:lstStyle/>
          <a:p>
            <a:pPr algn="r" marL="0" indent="0" lvl="0">
              <a:lnSpc>
                <a:spcPts val="2268"/>
              </a:lnSpc>
            </a:pPr>
            <a:r>
              <a:rPr lang="en-US" b="true" sz="2100">
                <a:solidFill>
                  <a:srgbClr val="000000"/>
                </a:solidFill>
                <a:latin typeface="Arial Bold"/>
                <a:ea typeface="Arial Bold"/>
                <a:cs typeface="Arial Bold"/>
                <a:sym typeface="Arial Bold"/>
              </a:rPr>
              <a:t>Abilități non-tehnice</a:t>
            </a:r>
          </a:p>
          <a:p>
            <a:pPr algn="r" marL="0" indent="0" lvl="0">
              <a:lnSpc>
                <a:spcPts val="2268"/>
              </a:lnSpc>
            </a:pPr>
            <a:r>
              <a:rPr lang="en-US" sz="2100">
                <a:solidFill>
                  <a:srgbClr val="000000"/>
                </a:solidFill>
                <a:latin typeface="Arial"/>
                <a:ea typeface="Arial"/>
                <a:cs typeface="Arial"/>
                <a:sym typeface="Arial"/>
              </a:rPr>
              <a:t>Gândire strategică: Planificarea eforturilor digitale pe termen lung aliniate cu obiectivele de sustenabilitate.</a:t>
            </a:r>
          </a:p>
          <a:p>
            <a:pPr algn="r" marL="0" indent="0" lvl="0">
              <a:lnSpc>
                <a:spcPts val="2268"/>
              </a:lnSpc>
            </a:pPr>
            <a:r>
              <a:rPr lang="en-US" sz="2100">
                <a:solidFill>
                  <a:srgbClr val="000000"/>
                </a:solidFill>
                <a:latin typeface="Arial"/>
                <a:ea typeface="Arial"/>
                <a:cs typeface="Arial"/>
                <a:sym typeface="Arial"/>
              </a:rPr>
              <a:t>Creativitate: Proiectarea de conținut convingător care rezonează emoțional cu publicul.</a:t>
            </a:r>
          </a:p>
          <a:p>
            <a:pPr algn="r" marL="0" indent="0" lvl="0">
              <a:lnSpc>
                <a:spcPts val="2268"/>
              </a:lnSpc>
            </a:pPr>
            <a:r>
              <a:rPr lang="en-US" sz="2100">
                <a:solidFill>
                  <a:srgbClr val="000000"/>
                </a:solidFill>
                <a:latin typeface="Arial"/>
                <a:ea typeface="Arial"/>
                <a:cs typeface="Arial"/>
                <a:sym typeface="Arial"/>
              </a:rPr>
              <a:t>Comunicare: Mesaje clare care informează și inspiră acțiune.</a:t>
            </a:r>
          </a:p>
          <a:p>
            <a:pPr algn="r" marL="0" indent="0" lvl="0">
              <a:lnSpc>
                <a:spcPts val="2268"/>
              </a:lnSpc>
            </a:pPr>
            <a:r>
              <a:rPr lang="en-US" sz="2100">
                <a:solidFill>
                  <a:srgbClr val="000000"/>
                </a:solidFill>
                <a:latin typeface="Arial"/>
                <a:ea typeface="Arial"/>
                <a:cs typeface="Arial"/>
                <a:sym typeface="Arial"/>
              </a:rPr>
              <a:t>Adaptabilitate: Răspunsul la tendințe și feedback pentru a îmbunătăți eficacitatea campaniei</a:t>
            </a:r>
            <a:r>
              <a:rPr lang="en-US" b="true" sz="2100">
                <a:solidFill>
                  <a:srgbClr val="000000"/>
                </a:solidFill>
                <a:latin typeface="Arial Bold"/>
                <a:ea typeface="Arial Bold"/>
                <a:cs typeface="Arial Bold"/>
                <a:sym typeface="Arial Bold"/>
              </a:rPr>
              <a:t>.</a:t>
            </a:r>
          </a:p>
        </p:txBody>
      </p:sp>
      <p:grpSp>
        <p:nvGrpSpPr>
          <p:cNvPr name="Group 15" id="15"/>
          <p:cNvGrpSpPr/>
          <p:nvPr/>
        </p:nvGrpSpPr>
        <p:grpSpPr>
          <a:xfrm rot="0">
            <a:off x="7300928" y="1177234"/>
            <a:ext cx="3685427" cy="3685250"/>
            <a:chOff x="0" y="0"/>
            <a:chExt cx="4913902" cy="4913666"/>
          </a:xfrm>
        </p:grpSpPr>
        <p:sp>
          <p:nvSpPr>
            <p:cNvPr name="Freeform 16" id="16"/>
            <p:cNvSpPr/>
            <p:nvPr/>
          </p:nvSpPr>
          <p:spPr>
            <a:xfrm flipH="false" flipV="false" rot="0">
              <a:off x="329311" y="201168"/>
              <a:ext cx="4459478" cy="2255647"/>
            </a:xfrm>
            <a:custGeom>
              <a:avLst/>
              <a:gdLst/>
              <a:ahLst/>
              <a:cxnLst/>
              <a:rect r="r" b="b" t="t" l="l"/>
              <a:pathLst>
                <a:path h="2255647" w="4459478">
                  <a:moveTo>
                    <a:pt x="0" y="2255647"/>
                  </a:moveTo>
                  <a:cubicBezTo>
                    <a:pt x="0" y="1196721"/>
                    <a:pt x="778764" y="298958"/>
                    <a:pt x="1827149" y="149479"/>
                  </a:cubicBezTo>
                  <a:cubicBezTo>
                    <a:pt x="2875534" y="0"/>
                    <a:pt x="3874262" y="644144"/>
                    <a:pt x="4170426" y="1660779"/>
                  </a:cubicBezTo>
                  <a:lnTo>
                    <a:pt x="4459478" y="1660779"/>
                  </a:lnTo>
                  <a:lnTo>
                    <a:pt x="3951351" y="2255647"/>
                  </a:lnTo>
                  <a:lnTo>
                    <a:pt x="3243707" y="1660779"/>
                  </a:lnTo>
                  <a:lnTo>
                    <a:pt x="3526155" y="1660779"/>
                  </a:lnTo>
                  <a:cubicBezTo>
                    <a:pt x="3243326" y="996188"/>
                    <a:pt x="2531872" y="622427"/>
                    <a:pt x="1824101" y="766699"/>
                  </a:cubicBezTo>
                  <a:cubicBezTo>
                    <a:pt x="1116330" y="910971"/>
                    <a:pt x="607822" y="1533398"/>
                    <a:pt x="607822" y="2255647"/>
                  </a:cubicBezTo>
                  <a:close/>
                </a:path>
              </a:pathLst>
            </a:custGeom>
            <a:solidFill>
              <a:srgbClr val="70C573"/>
            </a:solidFill>
          </p:spPr>
        </p:sp>
        <p:sp>
          <p:nvSpPr>
            <p:cNvPr name="Freeform 17" id="17"/>
            <p:cNvSpPr/>
            <p:nvPr/>
          </p:nvSpPr>
          <p:spPr>
            <a:xfrm flipH="false" flipV="false" rot="0">
              <a:off x="303911" y="174244"/>
              <a:ext cx="4512183" cy="2311019"/>
            </a:xfrm>
            <a:custGeom>
              <a:avLst/>
              <a:gdLst/>
              <a:ahLst/>
              <a:cxnLst/>
              <a:rect r="r" b="b" t="t" l="l"/>
              <a:pathLst>
                <a:path h="2311019" w="4512183">
                  <a:moveTo>
                    <a:pt x="0" y="2282571"/>
                  </a:moveTo>
                  <a:cubicBezTo>
                    <a:pt x="0" y="1211072"/>
                    <a:pt x="788035" y="302514"/>
                    <a:pt x="1848993" y="151257"/>
                  </a:cubicBezTo>
                  <a:cubicBezTo>
                    <a:pt x="2909951" y="0"/>
                    <a:pt x="3920490" y="651764"/>
                    <a:pt x="4220210" y="1680591"/>
                  </a:cubicBezTo>
                  <a:lnTo>
                    <a:pt x="4195826" y="1687703"/>
                  </a:lnTo>
                  <a:lnTo>
                    <a:pt x="4195826" y="1662303"/>
                  </a:lnTo>
                  <a:lnTo>
                    <a:pt x="4484878" y="1662303"/>
                  </a:lnTo>
                  <a:cubicBezTo>
                    <a:pt x="4494784" y="1662303"/>
                    <a:pt x="4503801" y="1668018"/>
                    <a:pt x="4507992" y="1677035"/>
                  </a:cubicBezTo>
                  <a:cubicBezTo>
                    <a:pt x="4512183" y="1686052"/>
                    <a:pt x="4510659" y="1696593"/>
                    <a:pt x="4504182" y="1704213"/>
                  </a:cubicBezTo>
                  <a:lnTo>
                    <a:pt x="3996055" y="2299081"/>
                  </a:lnTo>
                  <a:cubicBezTo>
                    <a:pt x="3987038" y="2309749"/>
                    <a:pt x="3971036" y="2311019"/>
                    <a:pt x="3960368" y="2302002"/>
                  </a:cubicBezTo>
                  <a:lnTo>
                    <a:pt x="3252724" y="1707134"/>
                  </a:lnTo>
                  <a:cubicBezTo>
                    <a:pt x="3244596" y="1700276"/>
                    <a:pt x="3241548" y="1688973"/>
                    <a:pt x="3245231" y="1678940"/>
                  </a:cubicBezTo>
                  <a:cubicBezTo>
                    <a:pt x="3248914" y="1668907"/>
                    <a:pt x="3258439" y="1662176"/>
                    <a:pt x="3269107" y="1662176"/>
                  </a:cubicBezTo>
                  <a:lnTo>
                    <a:pt x="3551555" y="1662176"/>
                  </a:lnTo>
                  <a:cubicBezTo>
                    <a:pt x="3565525" y="1662176"/>
                    <a:pt x="3576955" y="1673606"/>
                    <a:pt x="3576955" y="1687576"/>
                  </a:cubicBezTo>
                  <a:cubicBezTo>
                    <a:pt x="3576955" y="1699641"/>
                    <a:pt x="3568446" y="1710055"/>
                    <a:pt x="3556635" y="1712468"/>
                  </a:cubicBezTo>
                  <a:cubicBezTo>
                    <a:pt x="3544824" y="1714881"/>
                    <a:pt x="3532886" y="1708658"/>
                    <a:pt x="3528187" y="1697482"/>
                  </a:cubicBezTo>
                  <a:cubicBezTo>
                    <a:pt x="3250184" y="1043940"/>
                    <a:pt x="2550541" y="676402"/>
                    <a:pt x="1854581" y="818261"/>
                  </a:cubicBezTo>
                  <a:cubicBezTo>
                    <a:pt x="1158621" y="960120"/>
                    <a:pt x="658622" y="1572387"/>
                    <a:pt x="658622" y="2282571"/>
                  </a:cubicBezTo>
                  <a:cubicBezTo>
                    <a:pt x="658622" y="2296541"/>
                    <a:pt x="647192" y="2307971"/>
                    <a:pt x="633222" y="2307971"/>
                  </a:cubicBezTo>
                  <a:lnTo>
                    <a:pt x="25400" y="2307971"/>
                  </a:lnTo>
                  <a:cubicBezTo>
                    <a:pt x="18669" y="2307971"/>
                    <a:pt x="12192" y="2305304"/>
                    <a:pt x="7493" y="2300478"/>
                  </a:cubicBezTo>
                  <a:cubicBezTo>
                    <a:pt x="2794" y="2295652"/>
                    <a:pt x="0" y="2289302"/>
                    <a:pt x="0" y="2282571"/>
                  </a:cubicBezTo>
                  <a:moveTo>
                    <a:pt x="50800" y="2282571"/>
                  </a:moveTo>
                  <a:lnTo>
                    <a:pt x="25400" y="2282571"/>
                  </a:lnTo>
                  <a:lnTo>
                    <a:pt x="25400" y="2257171"/>
                  </a:lnTo>
                  <a:lnTo>
                    <a:pt x="633222" y="2257171"/>
                  </a:lnTo>
                  <a:lnTo>
                    <a:pt x="633222" y="2282571"/>
                  </a:lnTo>
                  <a:lnTo>
                    <a:pt x="607822" y="2282571"/>
                  </a:lnTo>
                  <a:cubicBezTo>
                    <a:pt x="607822" y="1548257"/>
                    <a:pt x="1124712" y="915416"/>
                    <a:pt x="1844294" y="768604"/>
                  </a:cubicBezTo>
                  <a:lnTo>
                    <a:pt x="1849374" y="793496"/>
                  </a:lnTo>
                  <a:lnTo>
                    <a:pt x="1844294" y="768604"/>
                  </a:lnTo>
                  <a:cubicBezTo>
                    <a:pt x="2563876" y="621919"/>
                    <a:pt x="3287268" y="1001903"/>
                    <a:pt x="3574796" y="1677670"/>
                  </a:cubicBezTo>
                  <a:lnTo>
                    <a:pt x="3551428" y="1687576"/>
                  </a:lnTo>
                  <a:lnTo>
                    <a:pt x="3526028" y="1687576"/>
                  </a:lnTo>
                  <a:lnTo>
                    <a:pt x="3551428" y="1687576"/>
                  </a:lnTo>
                  <a:lnTo>
                    <a:pt x="3551428" y="1712976"/>
                  </a:lnTo>
                  <a:lnTo>
                    <a:pt x="3269107" y="1712976"/>
                  </a:lnTo>
                  <a:lnTo>
                    <a:pt x="3269107" y="1687576"/>
                  </a:lnTo>
                  <a:lnTo>
                    <a:pt x="3285490" y="1668145"/>
                  </a:lnTo>
                  <a:lnTo>
                    <a:pt x="3993134" y="2263013"/>
                  </a:lnTo>
                  <a:lnTo>
                    <a:pt x="3976751" y="2282444"/>
                  </a:lnTo>
                  <a:lnTo>
                    <a:pt x="3957447" y="2265934"/>
                  </a:lnTo>
                  <a:lnTo>
                    <a:pt x="4465574" y="1671066"/>
                  </a:lnTo>
                  <a:lnTo>
                    <a:pt x="4484878" y="1687576"/>
                  </a:lnTo>
                  <a:lnTo>
                    <a:pt x="4484878" y="1712976"/>
                  </a:lnTo>
                  <a:lnTo>
                    <a:pt x="4195826" y="1712976"/>
                  </a:lnTo>
                  <a:cubicBezTo>
                    <a:pt x="4184523" y="1712976"/>
                    <a:pt x="4174617" y="1705483"/>
                    <a:pt x="4171442" y="1694688"/>
                  </a:cubicBezTo>
                  <a:cubicBezTo>
                    <a:pt x="3878834" y="690118"/>
                    <a:pt x="2892044" y="53721"/>
                    <a:pt x="1856232" y="201422"/>
                  </a:cubicBezTo>
                  <a:lnTo>
                    <a:pt x="1852676" y="176276"/>
                  </a:lnTo>
                  <a:lnTo>
                    <a:pt x="1856232" y="201422"/>
                  </a:lnTo>
                  <a:cubicBezTo>
                    <a:pt x="820293" y="349377"/>
                    <a:pt x="50800" y="1236345"/>
                    <a:pt x="50800" y="2282571"/>
                  </a:cubicBezTo>
                  <a:close/>
                </a:path>
              </a:pathLst>
            </a:custGeom>
            <a:solidFill>
              <a:srgbClr val="F2F2F2"/>
            </a:solidFill>
          </p:spPr>
        </p:sp>
      </p:grpSp>
      <p:grpSp>
        <p:nvGrpSpPr>
          <p:cNvPr name="Group 18" id="18"/>
          <p:cNvGrpSpPr/>
          <p:nvPr/>
        </p:nvGrpSpPr>
        <p:grpSpPr>
          <a:xfrm rot="-10800000">
            <a:off x="7300927" y="6410409"/>
            <a:ext cx="3685427" cy="3685250"/>
            <a:chOff x="0" y="0"/>
            <a:chExt cx="4913902" cy="4913666"/>
          </a:xfrm>
        </p:grpSpPr>
        <p:sp>
          <p:nvSpPr>
            <p:cNvPr name="Freeform 19" id="19"/>
            <p:cNvSpPr/>
            <p:nvPr/>
          </p:nvSpPr>
          <p:spPr>
            <a:xfrm flipH="false" flipV="false" rot="0">
              <a:off x="329311" y="201168"/>
              <a:ext cx="4459478" cy="2255647"/>
            </a:xfrm>
            <a:custGeom>
              <a:avLst/>
              <a:gdLst/>
              <a:ahLst/>
              <a:cxnLst/>
              <a:rect r="r" b="b" t="t" l="l"/>
              <a:pathLst>
                <a:path h="2255647" w="4459478">
                  <a:moveTo>
                    <a:pt x="0" y="2255647"/>
                  </a:moveTo>
                  <a:cubicBezTo>
                    <a:pt x="0" y="1196721"/>
                    <a:pt x="778764" y="298958"/>
                    <a:pt x="1827149" y="149479"/>
                  </a:cubicBezTo>
                  <a:cubicBezTo>
                    <a:pt x="2875534" y="0"/>
                    <a:pt x="3874262" y="644144"/>
                    <a:pt x="4170426" y="1660779"/>
                  </a:cubicBezTo>
                  <a:lnTo>
                    <a:pt x="4459478" y="1660779"/>
                  </a:lnTo>
                  <a:lnTo>
                    <a:pt x="3951351" y="2255647"/>
                  </a:lnTo>
                  <a:lnTo>
                    <a:pt x="3243707" y="1660779"/>
                  </a:lnTo>
                  <a:lnTo>
                    <a:pt x="3526155" y="1660779"/>
                  </a:lnTo>
                  <a:cubicBezTo>
                    <a:pt x="3243326" y="996188"/>
                    <a:pt x="2531872" y="622427"/>
                    <a:pt x="1824101" y="766699"/>
                  </a:cubicBezTo>
                  <a:cubicBezTo>
                    <a:pt x="1116330" y="910971"/>
                    <a:pt x="607822" y="1533398"/>
                    <a:pt x="607822" y="2255647"/>
                  </a:cubicBezTo>
                  <a:close/>
                </a:path>
              </a:pathLst>
            </a:custGeom>
            <a:solidFill>
              <a:srgbClr val="70C573"/>
            </a:solidFill>
          </p:spPr>
        </p:sp>
        <p:sp>
          <p:nvSpPr>
            <p:cNvPr name="Freeform 20" id="20"/>
            <p:cNvSpPr/>
            <p:nvPr/>
          </p:nvSpPr>
          <p:spPr>
            <a:xfrm flipH="false" flipV="false" rot="0">
              <a:off x="303911" y="174244"/>
              <a:ext cx="4512183" cy="2311019"/>
            </a:xfrm>
            <a:custGeom>
              <a:avLst/>
              <a:gdLst/>
              <a:ahLst/>
              <a:cxnLst/>
              <a:rect r="r" b="b" t="t" l="l"/>
              <a:pathLst>
                <a:path h="2311019" w="4512183">
                  <a:moveTo>
                    <a:pt x="0" y="2282571"/>
                  </a:moveTo>
                  <a:cubicBezTo>
                    <a:pt x="0" y="1211072"/>
                    <a:pt x="788035" y="302514"/>
                    <a:pt x="1848993" y="151257"/>
                  </a:cubicBezTo>
                  <a:cubicBezTo>
                    <a:pt x="2909951" y="0"/>
                    <a:pt x="3920490" y="651764"/>
                    <a:pt x="4220210" y="1680591"/>
                  </a:cubicBezTo>
                  <a:lnTo>
                    <a:pt x="4195826" y="1687703"/>
                  </a:lnTo>
                  <a:lnTo>
                    <a:pt x="4195826" y="1662303"/>
                  </a:lnTo>
                  <a:lnTo>
                    <a:pt x="4484878" y="1662303"/>
                  </a:lnTo>
                  <a:cubicBezTo>
                    <a:pt x="4494784" y="1662303"/>
                    <a:pt x="4503801" y="1668018"/>
                    <a:pt x="4507992" y="1677035"/>
                  </a:cubicBezTo>
                  <a:cubicBezTo>
                    <a:pt x="4512183" y="1686052"/>
                    <a:pt x="4510659" y="1696593"/>
                    <a:pt x="4504182" y="1704213"/>
                  </a:cubicBezTo>
                  <a:lnTo>
                    <a:pt x="3996055" y="2299081"/>
                  </a:lnTo>
                  <a:cubicBezTo>
                    <a:pt x="3987038" y="2309749"/>
                    <a:pt x="3971036" y="2311019"/>
                    <a:pt x="3960368" y="2302002"/>
                  </a:cubicBezTo>
                  <a:lnTo>
                    <a:pt x="3252724" y="1707134"/>
                  </a:lnTo>
                  <a:cubicBezTo>
                    <a:pt x="3244596" y="1700276"/>
                    <a:pt x="3241548" y="1688973"/>
                    <a:pt x="3245231" y="1678940"/>
                  </a:cubicBezTo>
                  <a:cubicBezTo>
                    <a:pt x="3248914" y="1668907"/>
                    <a:pt x="3258439" y="1662176"/>
                    <a:pt x="3269107" y="1662176"/>
                  </a:cubicBezTo>
                  <a:lnTo>
                    <a:pt x="3551555" y="1662176"/>
                  </a:lnTo>
                  <a:cubicBezTo>
                    <a:pt x="3565525" y="1662176"/>
                    <a:pt x="3576955" y="1673606"/>
                    <a:pt x="3576955" y="1687576"/>
                  </a:cubicBezTo>
                  <a:cubicBezTo>
                    <a:pt x="3576955" y="1699641"/>
                    <a:pt x="3568446" y="1710055"/>
                    <a:pt x="3556635" y="1712468"/>
                  </a:cubicBezTo>
                  <a:cubicBezTo>
                    <a:pt x="3544824" y="1714881"/>
                    <a:pt x="3532886" y="1708658"/>
                    <a:pt x="3528187" y="1697482"/>
                  </a:cubicBezTo>
                  <a:cubicBezTo>
                    <a:pt x="3250184" y="1043940"/>
                    <a:pt x="2550541" y="676402"/>
                    <a:pt x="1854581" y="818261"/>
                  </a:cubicBezTo>
                  <a:cubicBezTo>
                    <a:pt x="1158621" y="960120"/>
                    <a:pt x="658622" y="1572387"/>
                    <a:pt x="658622" y="2282571"/>
                  </a:cubicBezTo>
                  <a:cubicBezTo>
                    <a:pt x="658622" y="2296541"/>
                    <a:pt x="647192" y="2307971"/>
                    <a:pt x="633222" y="2307971"/>
                  </a:cubicBezTo>
                  <a:lnTo>
                    <a:pt x="25400" y="2307971"/>
                  </a:lnTo>
                  <a:cubicBezTo>
                    <a:pt x="18669" y="2307971"/>
                    <a:pt x="12192" y="2305304"/>
                    <a:pt x="7493" y="2300478"/>
                  </a:cubicBezTo>
                  <a:cubicBezTo>
                    <a:pt x="2794" y="2295652"/>
                    <a:pt x="0" y="2289302"/>
                    <a:pt x="0" y="2282571"/>
                  </a:cubicBezTo>
                  <a:moveTo>
                    <a:pt x="50800" y="2282571"/>
                  </a:moveTo>
                  <a:lnTo>
                    <a:pt x="25400" y="2282571"/>
                  </a:lnTo>
                  <a:lnTo>
                    <a:pt x="25400" y="2257171"/>
                  </a:lnTo>
                  <a:lnTo>
                    <a:pt x="633222" y="2257171"/>
                  </a:lnTo>
                  <a:lnTo>
                    <a:pt x="633222" y="2282571"/>
                  </a:lnTo>
                  <a:lnTo>
                    <a:pt x="607822" y="2282571"/>
                  </a:lnTo>
                  <a:cubicBezTo>
                    <a:pt x="607822" y="1548257"/>
                    <a:pt x="1124712" y="915416"/>
                    <a:pt x="1844294" y="768604"/>
                  </a:cubicBezTo>
                  <a:lnTo>
                    <a:pt x="1849374" y="793496"/>
                  </a:lnTo>
                  <a:lnTo>
                    <a:pt x="1844294" y="768604"/>
                  </a:lnTo>
                  <a:cubicBezTo>
                    <a:pt x="2563876" y="621919"/>
                    <a:pt x="3287268" y="1001903"/>
                    <a:pt x="3574796" y="1677670"/>
                  </a:cubicBezTo>
                  <a:lnTo>
                    <a:pt x="3551428" y="1687576"/>
                  </a:lnTo>
                  <a:lnTo>
                    <a:pt x="3526028" y="1687576"/>
                  </a:lnTo>
                  <a:lnTo>
                    <a:pt x="3551428" y="1687576"/>
                  </a:lnTo>
                  <a:lnTo>
                    <a:pt x="3551428" y="1712976"/>
                  </a:lnTo>
                  <a:lnTo>
                    <a:pt x="3269107" y="1712976"/>
                  </a:lnTo>
                  <a:lnTo>
                    <a:pt x="3269107" y="1687576"/>
                  </a:lnTo>
                  <a:lnTo>
                    <a:pt x="3285490" y="1668145"/>
                  </a:lnTo>
                  <a:lnTo>
                    <a:pt x="3993134" y="2263013"/>
                  </a:lnTo>
                  <a:lnTo>
                    <a:pt x="3976751" y="2282444"/>
                  </a:lnTo>
                  <a:lnTo>
                    <a:pt x="3957447" y="2265934"/>
                  </a:lnTo>
                  <a:lnTo>
                    <a:pt x="4465574" y="1671066"/>
                  </a:lnTo>
                  <a:lnTo>
                    <a:pt x="4484878" y="1687576"/>
                  </a:lnTo>
                  <a:lnTo>
                    <a:pt x="4484878" y="1712976"/>
                  </a:lnTo>
                  <a:lnTo>
                    <a:pt x="4195826" y="1712976"/>
                  </a:lnTo>
                  <a:cubicBezTo>
                    <a:pt x="4184523" y="1712976"/>
                    <a:pt x="4174617" y="1705483"/>
                    <a:pt x="4171442" y="1694688"/>
                  </a:cubicBezTo>
                  <a:cubicBezTo>
                    <a:pt x="3878834" y="690118"/>
                    <a:pt x="2892044" y="53721"/>
                    <a:pt x="1856232" y="201422"/>
                  </a:cubicBezTo>
                  <a:lnTo>
                    <a:pt x="1852676" y="176276"/>
                  </a:lnTo>
                  <a:lnTo>
                    <a:pt x="1856232" y="201422"/>
                  </a:lnTo>
                  <a:cubicBezTo>
                    <a:pt x="820293" y="349377"/>
                    <a:pt x="50800" y="1236345"/>
                    <a:pt x="50800" y="2282571"/>
                  </a:cubicBezTo>
                  <a:close/>
                </a:path>
              </a:pathLst>
            </a:custGeom>
            <a:solidFill>
              <a:srgbClr val="F2F2F2"/>
            </a:solidFill>
          </p:spPr>
        </p:sp>
      </p:gr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Conținut și instrumente care fac magia să se întâmple</a:t>
              </a:r>
            </a:p>
          </p:txBody>
        </p:sp>
      </p:grpSp>
      <p:sp>
        <p:nvSpPr>
          <p:cNvPr name="TextBox 7" id="7"/>
          <p:cNvSpPr txBox="true"/>
          <p:nvPr/>
        </p:nvSpPr>
        <p:spPr>
          <a:xfrm rot="0">
            <a:off x="428080" y="2068228"/>
            <a:ext cx="6333041" cy="5657208"/>
          </a:xfrm>
          <a:prstGeom prst="rect">
            <a:avLst/>
          </a:prstGeom>
        </p:spPr>
        <p:txBody>
          <a:bodyPr anchor="t" rtlCol="false" tIns="0" lIns="0" bIns="0" rIns="0">
            <a:spAutoFit/>
          </a:bodyPr>
          <a:lstStyle/>
          <a:p>
            <a:pPr algn="ctr" marL="0" indent="0" lvl="0">
              <a:lnSpc>
                <a:spcPts val="4895"/>
              </a:lnSpc>
            </a:pPr>
            <a:r>
              <a:rPr lang="en-US" b="true" sz="4200" u="sng">
                <a:solidFill>
                  <a:srgbClr val="616161"/>
                </a:solidFill>
                <a:latin typeface="Calibri (MS) Bold"/>
                <a:ea typeface="Calibri (MS) Bold"/>
                <a:cs typeface="Calibri (MS) Bold"/>
                <a:sym typeface="Calibri (MS) Bold"/>
              </a:rPr>
              <a:t>Călătoria conținutului </a:t>
            </a:r>
          </a:p>
          <a:p>
            <a:pPr algn="ctr" marL="0" indent="0" lvl="0">
              <a:lnSpc>
                <a:spcPts val="4893"/>
              </a:lnSpc>
            </a:pPr>
            <a:r>
              <a:rPr lang="en-US" b="true" sz="4200">
                <a:solidFill>
                  <a:srgbClr val="616161"/>
                </a:solidFill>
                <a:latin typeface="Calibri (MS) Bold"/>
                <a:ea typeface="Calibri (MS) Bold"/>
                <a:cs typeface="Calibri (MS) Bold"/>
                <a:sym typeface="Calibri (MS) Bold"/>
              </a:rPr>
              <a:t>📸</a:t>
            </a:r>
            <a:r>
              <a:rPr lang="en-US" sz="4200">
                <a:solidFill>
                  <a:srgbClr val="616161"/>
                </a:solidFill>
                <a:latin typeface="Calibri (MS)"/>
                <a:ea typeface="Calibri (MS)"/>
                <a:cs typeface="Calibri (MS)"/>
                <a:sym typeface="Calibri (MS)"/>
              </a:rPr>
              <a:t> Inspiră (fotografii și videoclipuri) </a:t>
            </a:r>
          </a:p>
          <a:p>
            <a:pPr algn="ctr" marL="0" indent="0" lvl="0">
              <a:lnSpc>
                <a:spcPts val="4893"/>
              </a:lnSpc>
            </a:pPr>
            <a:r>
              <a:rPr lang="en-US" sz="4200">
                <a:solidFill>
                  <a:srgbClr val="616161"/>
                </a:solidFill>
                <a:latin typeface="Calibri (MS)"/>
                <a:ea typeface="Calibri (MS)"/>
                <a:cs typeface="Calibri (MS)"/>
                <a:sym typeface="Calibri (MS)"/>
              </a:rPr>
              <a:t>💡 Educă (sfaturi și perspective) </a:t>
            </a:r>
          </a:p>
          <a:p>
            <a:pPr algn="ctr" marL="0" indent="0" lvl="0">
              <a:lnSpc>
                <a:spcPts val="4893"/>
              </a:lnSpc>
            </a:pPr>
            <a:r>
              <a:rPr lang="en-US" sz="4200">
                <a:solidFill>
                  <a:srgbClr val="616161"/>
                </a:solidFill>
                <a:latin typeface="Calibri (MS)"/>
                <a:ea typeface="Calibri (MS)"/>
                <a:cs typeface="Calibri (MS)"/>
                <a:sym typeface="Calibri (MS)"/>
              </a:rPr>
              <a:t>✍️ Implicare (bloguri și comentarii) </a:t>
            </a:r>
          </a:p>
          <a:p>
            <a:pPr algn="ctr" marL="0" indent="0" lvl="0">
              <a:lnSpc>
                <a:spcPts val="4895"/>
              </a:lnSpc>
            </a:pPr>
            <a:r>
              <a:rPr lang="en-US" sz="4200">
                <a:solidFill>
                  <a:srgbClr val="616161"/>
                </a:solidFill>
                <a:latin typeface="Calibri (MS)"/>
                <a:ea typeface="Calibri (MS)"/>
                <a:cs typeface="Calibri (MS)"/>
                <a:sym typeface="Calibri (MS)"/>
              </a:rPr>
              <a:t>🔗 Motivare (linkuri, îndemnuri la acțiune)</a:t>
            </a:r>
          </a:p>
        </p:txBody>
      </p:sp>
      <p:grpSp>
        <p:nvGrpSpPr>
          <p:cNvPr name="Group 8" id="8"/>
          <p:cNvGrpSpPr/>
          <p:nvPr/>
        </p:nvGrpSpPr>
        <p:grpSpPr>
          <a:xfrm rot="0">
            <a:off x="7362308" y="2098110"/>
            <a:ext cx="5231104" cy="3153902"/>
            <a:chOff x="0" y="0"/>
            <a:chExt cx="6974806" cy="4205202"/>
          </a:xfrm>
        </p:grpSpPr>
        <p:sp>
          <p:nvSpPr>
            <p:cNvPr name="Freeform 9" id="9"/>
            <p:cNvSpPr/>
            <p:nvPr/>
          </p:nvSpPr>
          <p:spPr>
            <a:xfrm flipH="false" flipV="false" rot="0">
              <a:off x="25400" y="25400"/>
              <a:ext cx="6924040" cy="4154424"/>
            </a:xfrm>
            <a:custGeom>
              <a:avLst/>
              <a:gdLst/>
              <a:ahLst/>
              <a:cxnLst/>
              <a:rect r="r" b="b" t="t" l="l"/>
              <a:pathLst>
                <a:path h="4154424" w="6924040">
                  <a:moveTo>
                    <a:pt x="0" y="0"/>
                  </a:moveTo>
                  <a:lnTo>
                    <a:pt x="6924040" y="0"/>
                  </a:lnTo>
                  <a:lnTo>
                    <a:pt x="6924040" y="4154424"/>
                  </a:lnTo>
                  <a:lnTo>
                    <a:pt x="0" y="4154424"/>
                  </a:lnTo>
                  <a:close/>
                </a:path>
              </a:pathLst>
            </a:custGeom>
            <a:solidFill>
              <a:srgbClr val="70C573"/>
            </a:solidFill>
          </p:spPr>
        </p:sp>
        <p:sp>
          <p:nvSpPr>
            <p:cNvPr name="Freeform 10" id="10"/>
            <p:cNvSpPr/>
            <p:nvPr/>
          </p:nvSpPr>
          <p:spPr>
            <a:xfrm flipH="false" flipV="false" rot="0">
              <a:off x="0" y="0"/>
              <a:ext cx="6974840" cy="4205224"/>
            </a:xfrm>
            <a:custGeom>
              <a:avLst/>
              <a:gdLst/>
              <a:ahLst/>
              <a:cxnLst/>
              <a:rect r="r" b="b" t="t" l="l"/>
              <a:pathLst>
                <a:path h="4205224" w="6974840">
                  <a:moveTo>
                    <a:pt x="25400" y="0"/>
                  </a:moveTo>
                  <a:lnTo>
                    <a:pt x="6949440" y="0"/>
                  </a:lnTo>
                  <a:cubicBezTo>
                    <a:pt x="6963410" y="0"/>
                    <a:pt x="6974840" y="11430"/>
                    <a:pt x="6974840" y="25400"/>
                  </a:cubicBezTo>
                  <a:lnTo>
                    <a:pt x="6974840" y="4179824"/>
                  </a:lnTo>
                  <a:cubicBezTo>
                    <a:pt x="6974840" y="4193794"/>
                    <a:pt x="6963410" y="4205224"/>
                    <a:pt x="6949440" y="4205224"/>
                  </a:cubicBezTo>
                  <a:lnTo>
                    <a:pt x="25400" y="4205224"/>
                  </a:lnTo>
                  <a:cubicBezTo>
                    <a:pt x="11430" y="4205224"/>
                    <a:pt x="0" y="4193794"/>
                    <a:pt x="0" y="4179824"/>
                  </a:cubicBezTo>
                  <a:lnTo>
                    <a:pt x="0" y="25400"/>
                  </a:lnTo>
                  <a:cubicBezTo>
                    <a:pt x="0" y="11430"/>
                    <a:pt x="11430" y="0"/>
                    <a:pt x="25400" y="0"/>
                  </a:cubicBezTo>
                  <a:moveTo>
                    <a:pt x="25400" y="50800"/>
                  </a:moveTo>
                  <a:lnTo>
                    <a:pt x="25400" y="25400"/>
                  </a:lnTo>
                  <a:lnTo>
                    <a:pt x="50800" y="25400"/>
                  </a:lnTo>
                  <a:lnTo>
                    <a:pt x="50800" y="4179824"/>
                  </a:lnTo>
                  <a:lnTo>
                    <a:pt x="25400" y="4179824"/>
                  </a:lnTo>
                  <a:lnTo>
                    <a:pt x="25400" y="4154424"/>
                  </a:lnTo>
                  <a:lnTo>
                    <a:pt x="6949440" y="4154424"/>
                  </a:lnTo>
                  <a:lnTo>
                    <a:pt x="6949440" y="4179824"/>
                  </a:lnTo>
                  <a:lnTo>
                    <a:pt x="6924040" y="4179824"/>
                  </a:lnTo>
                  <a:lnTo>
                    <a:pt x="6924040" y="25400"/>
                  </a:lnTo>
                  <a:lnTo>
                    <a:pt x="6949440" y="25400"/>
                  </a:lnTo>
                  <a:lnTo>
                    <a:pt x="6949440" y="50800"/>
                  </a:lnTo>
                  <a:lnTo>
                    <a:pt x="25400" y="50800"/>
                  </a:lnTo>
                  <a:close/>
                </a:path>
              </a:pathLst>
            </a:custGeom>
            <a:solidFill>
              <a:srgbClr val="F2F2F2"/>
            </a:solidFill>
          </p:spPr>
        </p:sp>
      </p:grpSp>
      <p:grpSp>
        <p:nvGrpSpPr>
          <p:cNvPr name="Group 11" id="11"/>
          <p:cNvGrpSpPr/>
          <p:nvPr/>
        </p:nvGrpSpPr>
        <p:grpSpPr>
          <a:xfrm rot="0">
            <a:off x="7362308" y="2098110"/>
            <a:ext cx="5231104" cy="3153902"/>
            <a:chOff x="0" y="0"/>
            <a:chExt cx="6974806" cy="4205202"/>
          </a:xfrm>
        </p:grpSpPr>
        <p:sp>
          <p:nvSpPr>
            <p:cNvPr name="Freeform 12" id="12"/>
            <p:cNvSpPr/>
            <p:nvPr/>
          </p:nvSpPr>
          <p:spPr>
            <a:xfrm flipH="false" flipV="false" rot="0">
              <a:off x="0" y="0"/>
              <a:ext cx="6974806" cy="4205202"/>
            </a:xfrm>
            <a:custGeom>
              <a:avLst/>
              <a:gdLst/>
              <a:ahLst/>
              <a:cxnLst/>
              <a:rect r="r" b="b" t="t" l="l"/>
              <a:pathLst>
                <a:path h="4205202" w="6974806">
                  <a:moveTo>
                    <a:pt x="0" y="0"/>
                  </a:moveTo>
                  <a:lnTo>
                    <a:pt x="6974806" y="0"/>
                  </a:lnTo>
                  <a:lnTo>
                    <a:pt x="6974806" y="4205202"/>
                  </a:lnTo>
                  <a:lnTo>
                    <a:pt x="0" y="4205202"/>
                  </a:lnTo>
                  <a:close/>
                </a:path>
              </a:pathLst>
            </a:custGeom>
            <a:solidFill>
              <a:srgbClr val="000000">
                <a:alpha val="0"/>
              </a:srgbClr>
            </a:solidFill>
          </p:spPr>
        </p:sp>
        <p:sp>
          <p:nvSpPr>
            <p:cNvPr name="TextBox 13" id="13"/>
            <p:cNvSpPr txBox="true"/>
            <p:nvPr/>
          </p:nvSpPr>
          <p:spPr>
            <a:xfrm>
              <a:off x="0" y="-38100"/>
              <a:ext cx="6974806" cy="4243302"/>
            </a:xfrm>
            <a:prstGeom prst="rect">
              <a:avLst/>
            </a:prstGeom>
          </p:spPr>
          <p:txBody>
            <a:bodyPr anchor="ctr" rtlCol="false" tIns="0" lIns="0" bIns="0" rIns="0"/>
            <a:lstStyle/>
            <a:p>
              <a:pPr algn="ctr" marL="0" indent="0" lvl="0">
                <a:lnSpc>
                  <a:spcPts val="5184"/>
                </a:lnSpc>
              </a:pPr>
              <a:r>
                <a:rPr lang="en-US" sz="4800">
                  <a:solidFill>
                    <a:srgbClr val="F2F2F2"/>
                  </a:solidFill>
                  <a:latin typeface="Arial"/>
                  <a:ea typeface="Arial"/>
                  <a:cs typeface="Arial"/>
                  <a:sym typeface="Arial"/>
                </a:rPr>
                <a:t>Google Analytics (urmărirea implicării)</a:t>
              </a:r>
            </a:p>
          </p:txBody>
        </p:sp>
      </p:grpSp>
      <p:grpSp>
        <p:nvGrpSpPr>
          <p:cNvPr name="Group 14" id="14"/>
          <p:cNvGrpSpPr/>
          <p:nvPr/>
        </p:nvGrpSpPr>
        <p:grpSpPr>
          <a:xfrm rot="0">
            <a:off x="13074614" y="2098110"/>
            <a:ext cx="5231105" cy="3153902"/>
            <a:chOff x="0" y="0"/>
            <a:chExt cx="6974806" cy="4205202"/>
          </a:xfrm>
        </p:grpSpPr>
        <p:sp>
          <p:nvSpPr>
            <p:cNvPr name="Freeform 15" id="15"/>
            <p:cNvSpPr/>
            <p:nvPr/>
          </p:nvSpPr>
          <p:spPr>
            <a:xfrm flipH="false" flipV="false" rot="0">
              <a:off x="25400" y="25400"/>
              <a:ext cx="6924040" cy="4154424"/>
            </a:xfrm>
            <a:custGeom>
              <a:avLst/>
              <a:gdLst/>
              <a:ahLst/>
              <a:cxnLst/>
              <a:rect r="r" b="b" t="t" l="l"/>
              <a:pathLst>
                <a:path h="4154424" w="6924040">
                  <a:moveTo>
                    <a:pt x="0" y="0"/>
                  </a:moveTo>
                  <a:lnTo>
                    <a:pt x="6924040" y="0"/>
                  </a:lnTo>
                  <a:lnTo>
                    <a:pt x="6924040" y="4154424"/>
                  </a:lnTo>
                  <a:lnTo>
                    <a:pt x="0" y="4154424"/>
                  </a:lnTo>
                  <a:close/>
                </a:path>
              </a:pathLst>
            </a:custGeom>
            <a:solidFill>
              <a:srgbClr val="70C573"/>
            </a:solidFill>
          </p:spPr>
        </p:sp>
        <p:sp>
          <p:nvSpPr>
            <p:cNvPr name="Freeform 16" id="16"/>
            <p:cNvSpPr/>
            <p:nvPr/>
          </p:nvSpPr>
          <p:spPr>
            <a:xfrm flipH="false" flipV="false" rot="0">
              <a:off x="0" y="0"/>
              <a:ext cx="6974840" cy="4205224"/>
            </a:xfrm>
            <a:custGeom>
              <a:avLst/>
              <a:gdLst/>
              <a:ahLst/>
              <a:cxnLst/>
              <a:rect r="r" b="b" t="t" l="l"/>
              <a:pathLst>
                <a:path h="4205224" w="6974840">
                  <a:moveTo>
                    <a:pt x="25400" y="0"/>
                  </a:moveTo>
                  <a:lnTo>
                    <a:pt x="6949440" y="0"/>
                  </a:lnTo>
                  <a:cubicBezTo>
                    <a:pt x="6963410" y="0"/>
                    <a:pt x="6974840" y="11430"/>
                    <a:pt x="6974840" y="25400"/>
                  </a:cubicBezTo>
                  <a:lnTo>
                    <a:pt x="6974840" y="4179824"/>
                  </a:lnTo>
                  <a:cubicBezTo>
                    <a:pt x="6974840" y="4193794"/>
                    <a:pt x="6963410" y="4205224"/>
                    <a:pt x="6949440" y="4205224"/>
                  </a:cubicBezTo>
                  <a:lnTo>
                    <a:pt x="25400" y="4205224"/>
                  </a:lnTo>
                  <a:cubicBezTo>
                    <a:pt x="11430" y="4205224"/>
                    <a:pt x="0" y="4193794"/>
                    <a:pt x="0" y="4179824"/>
                  </a:cubicBezTo>
                  <a:lnTo>
                    <a:pt x="0" y="25400"/>
                  </a:lnTo>
                  <a:cubicBezTo>
                    <a:pt x="0" y="11430"/>
                    <a:pt x="11430" y="0"/>
                    <a:pt x="25400" y="0"/>
                  </a:cubicBezTo>
                  <a:moveTo>
                    <a:pt x="25400" y="50800"/>
                  </a:moveTo>
                  <a:lnTo>
                    <a:pt x="25400" y="25400"/>
                  </a:lnTo>
                  <a:lnTo>
                    <a:pt x="50800" y="25400"/>
                  </a:lnTo>
                  <a:lnTo>
                    <a:pt x="50800" y="4179824"/>
                  </a:lnTo>
                  <a:lnTo>
                    <a:pt x="25400" y="4179824"/>
                  </a:lnTo>
                  <a:lnTo>
                    <a:pt x="25400" y="4154424"/>
                  </a:lnTo>
                  <a:lnTo>
                    <a:pt x="6949440" y="4154424"/>
                  </a:lnTo>
                  <a:lnTo>
                    <a:pt x="6949440" y="4179824"/>
                  </a:lnTo>
                  <a:lnTo>
                    <a:pt x="6924040" y="4179824"/>
                  </a:lnTo>
                  <a:lnTo>
                    <a:pt x="6924040" y="25400"/>
                  </a:lnTo>
                  <a:lnTo>
                    <a:pt x="6949440" y="25400"/>
                  </a:lnTo>
                  <a:lnTo>
                    <a:pt x="6949440" y="50800"/>
                  </a:lnTo>
                  <a:lnTo>
                    <a:pt x="25400" y="50800"/>
                  </a:lnTo>
                  <a:close/>
                </a:path>
              </a:pathLst>
            </a:custGeom>
            <a:solidFill>
              <a:srgbClr val="F2F2F2"/>
            </a:solidFill>
          </p:spPr>
        </p:sp>
      </p:grpSp>
      <p:grpSp>
        <p:nvGrpSpPr>
          <p:cNvPr name="Group 17" id="17"/>
          <p:cNvGrpSpPr/>
          <p:nvPr/>
        </p:nvGrpSpPr>
        <p:grpSpPr>
          <a:xfrm rot="0">
            <a:off x="13074613" y="2098110"/>
            <a:ext cx="5231105" cy="3153902"/>
            <a:chOff x="0" y="0"/>
            <a:chExt cx="6974806" cy="4205202"/>
          </a:xfrm>
        </p:grpSpPr>
        <p:sp>
          <p:nvSpPr>
            <p:cNvPr name="Freeform 18" id="18"/>
            <p:cNvSpPr/>
            <p:nvPr/>
          </p:nvSpPr>
          <p:spPr>
            <a:xfrm flipH="false" flipV="false" rot="0">
              <a:off x="0" y="0"/>
              <a:ext cx="6974806" cy="4205202"/>
            </a:xfrm>
            <a:custGeom>
              <a:avLst/>
              <a:gdLst/>
              <a:ahLst/>
              <a:cxnLst/>
              <a:rect r="r" b="b" t="t" l="l"/>
              <a:pathLst>
                <a:path h="4205202" w="6974806">
                  <a:moveTo>
                    <a:pt x="0" y="0"/>
                  </a:moveTo>
                  <a:lnTo>
                    <a:pt x="6974806" y="0"/>
                  </a:lnTo>
                  <a:lnTo>
                    <a:pt x="6974806" y="4205202"/>
                  </a:lnTo>
                  <a:lnTo>
                    <a:pt x="0" y="4205202"/>
                  </a:lnTo>
                  <a:close/>
                </a:path>
              </a:pathLst>
            </a:custGeom>
            <a:solidFill>
              <a:srgbClr val="000000">
                <a:alpha val="0"/>
              </a:srgbClr>
            </a:solidFill>
          </p:spPr>
        </p:sp>
        <p:sp>
          <p:nvSpPr>
            <p:cNvPr name="TextBox 19" id="19"/>
            <p:cNvSpPr txBox="true"/>
            <p:nvPr/>
          </p:nvSpPr>
          <p:spPr>
            <a:xfrm>
              <a:off x="0" y="-38100"/>
              <a:ext cx="6974806" cy="4243302"/>
            </a:xfrm>
            <a:prstGeom prst="rect">
              <a:avLst/>
            </a:prstGeom>
          </p:spPr>
          <p:txBody>
            <a:bodyPr anchor="ctr" rtlCol="false" tIns="0" lIns="0" bIns="0" rIns="0"/>
            <a:lstStyle/>
            <a:p>
              <a:pPr algn="ctr" marL="0" indent="0" lvl="0">
                <a:lnSpc>
                  <a:spcPts val="5184"/>
                </a:lnSpc>
              </a:pPr>
              <a:r>
                <a:rPr lang="en-US" sz="4800">
                  <a:solidFill>
                    <a:srgbClr val="F2F2F2"/>
                  </a:solidFill>
                  <a:latin typeface="Arial"/>
                  <a:ea typeface="Arial"/>
                  <a:cs typeface="Arial"/>
                  <a:sym typeface="Arial"/>
                </a:rPr>
                <a:t>Hootsuite/Buffer (gestionează postările)</a:t>
              </a:r>
            </a:p>
          </p:txBody>
        </p:sp>
      </p:grpSp>
      <p:grpSp>
        <p:nvGrpSpPr>
          <p:cNvPr name="Group 20" id="20"/>
          <p:cNvGrpSpPr/>
          <p:nvPr/>
        </p:nvGrpSpPr>
        <p:grpSpPr>
          <a:xfrm rot="0">
            <a:off x="7362308" y="5733214"/>
            <a:ext cx="5231104" cy="3153902"/>
            <a:chOff x="0" y="0"/>
            <a:chExt cx="6974806" cy="4205202"/>
          </a:xfrm>
        </p:grpSpPr>
        <p:sp>
          <p:nvSpPr>
            <p:cNvPr name="Freeform 21" id="21"/>
            <p:cNvSpPr/>
            <p:nvPr/>
          </p:nvSpPr>
          <p:spPr>
            <a:xfrm flipH="false" flipV="false" rot="0">
              <a:off x="25400" y="25400"/>
              <a:ext cx="6924040" cy="4154424"/>
            </a:xfrm>
            <a:custGeom>
              <a:avLst/>
              <a:gdLst/>
              <a:ahLst/>
              <a:cxnLst/>
              <a:rect r="r" b="b" t="t" l="l"/>
              <a:pathLst>
                <a:path h="4154424" w="6924040">
                  <a:moveTo>
                    <a:pt x="0" y="0"/>
                  </a:moveTo>
                  <a:lnTo>
                    <a:pt x="6924040" y="0"/>
                  </a:lnTo>
                  <a:lnTo>
                    <a:pt x="6924040" y="4154424"/>
                  </a:lnTo>
                  <a:lnTo>
                    <a:pt x="0" y="4154424"/>
                  </a:lnTo>
                  <a:close/>
                </a:path>
              </a:pathLst>
            </a:custGeom>
            <a:solidFill>
              <a:srgbClr val="70C573"/>
            </a:solidFill>
          </p:spPr>
        </p:sp>
        <p:sp>
          <p:nvSpPr>
            <p:cNvPr name="Freeform 22" id="22"/>
            <p:cNvSpPr/>
            <p:nvPr/>
          </p:nvSpPr>
          <p:spPr>
            <a:xfrm flipH="false" flipV="false" rot="0">
              <a:off x="0" y="0"/>
              <a:ext cx="6974840" cy="4205224"/>
            </a:xfrm>
            <a:custGeom>
              <a:avLst/>
              <a:gdLst/>
              <a:ahLst/>
              <a:cxnLst/>
              <a:rect r="r" b="b" t="t" l="l"/>
              <a:pathLst>
                <a:path h="4205224" w="6974840">
                  <a:moveTo>
                    <a:pt x="25400" y="0"/>
                  </a:moveTo>
                  <a:lnTo>
                    <a:pt x="6949440" y="0"/>
                  </a:lnTo>
                  <a:cubicBezTo>
                    <a:pt x="6963410" y="0"/>
                    <a:pt x="6974840" y="11430"/>
                    <a:pt x="6974840" y="25400"/>
                  </a:cubicBezTo>
                  <a:lnTo>
                    <a:pt x="6974840" y="4179824"/>
                  </a:lnTo>
                  <a:cubicBezTo>
                    <a:pt x="6974840" y="4193794"/>
                    <a:pt x="6963410" y="4205224"/>
                    <a:pt x="6949440" y="4205224"/>
                  </a:cubicBezTo>
                  <a:lnTo>
                    <a:pt x="25400" y="4205224"/>
                  </a:lnTo>
                  <a:cubicBezTo>
                    <a:pt x="11430" y="4205224"/>
                    <a:pt x="0" y="4193794"/>
                    <a:pt x="0" y="4179824"/>
                  </a:cubicBezTo>
                  <a:lnTo>
                    <a:pt x="0" y="25400"/>
                  </a:lnTo>
                  <a:cubicBezTo>
                    <a:pt x="0" y="11430"/>
                    <a:pt x="11430" y="0"/>
                    <a:pt x="25400" y="0"/>
                  </a:cubicBezTo>
                  <a:moveTo>
                    <a:pt x="25400" y="50800"/>
                  </a:moveTo>
                  <a:lnTo>
                    <a:pt x="25400" y="25400"/>
                  </a:lnTo>
                  <a:lnTo>
                    <a:pt x="50800" y="25400"/>
                  </a:lnTo>
                  <a:lnTo>
                    <a:pt x="50800" y="4179824"/>
                  </a:lnTo>
                  <a:lnTo>
                    <a:pt x="25400" y="4179824"/>
                  </a:lnTo>
                  <a:lnTo>
                    <a:pt x="25400" y="4154424"/>
                  </a:lnTo>
                  <a:lnTo>
                    <a:pt x="6949440" y="4154424"/>
                  </a:lnTo>
                  <a:lnTo>
                    <a:pt x="6949440" y="4179824"/>
                  </a:lnTo>
                  <a:lnTo>
                    <a:pt x="6924040" y="4179824"/>
                  </a:lnTo>
                  <a:lnTo>
                    <a:pt x="6924040" y="25400"/>
                  </a:lnTo>
                  <a:lnTo>
                    <a:pt x="6949440" y="25400"/>
                  </a:lnTo>
                  <a:lnTo>
                    <a:pt x="6949440" y="50800"/>
                  </a:lnTo>
                  <a:lnTo>
                    <a:pt x="25400" y="50800"/>
                  </a:lnTo>
                  <a:close/>
                </a:path>
              </a:pathLst>
            </a:custGeom>
            <a:solidFill>
              <a:srgbClr val="F2F2F2"/>
            </a:solidFill>
          </p:spPr>
        </p:sp>
      </p:grpSp>
      <p:grpSp>
        <p:nvGrpSpPr>
          <p:cNvPr name="Group 23" id="23"/>
          <p:cNvGrpSpPr/>
          <p:nvPr/>
        </p:nvGrpSpPr>
        <p:grpSpPr>
          <a:xfrm rot="0">
            <a:off x="7362308" y="5733214"/>
            <a:ext cx="5231104" cy="3153902"/>
            <a:chOff x="0" y="0"/>
            <a:chExt cx="6974806" cy="4205202"/>
          </a:xfrm>
        </p:grpSpPr>
        <p:sp>
          <p:nvSpPr>
            <p:cNvPr name="Freeform 24" id="24"/>
            <p:cNvSpPr/>
            <p:nvPr/>
          </p:nvSpPr>
          <p:spPr>
            <a:xfrm flipH="false" flipV="false" rot="0">
              <a:off x="0" y="0"/>
              <a:ext cx="6974806" cy="4205202"/>
            </a:xfrm>
            <a:custGeom>
              <a:avLst/>
              <a:gdLst/>
              <a:ahLst/>
              <a:cxnLst/>
              <a:rect r="r" b="b" t="t" l="l"/>
              <a:pathLst>
                <a:path h="4205202" w="6974806">
                  <a:moveTo>
                    <a:pt x="0" y="0"/>
                  </a:moveTo>
                  <a:lnTo>
                    <a:pt x="6974806" y="0"/>
                  </a:lnTo>
                  <a:lnTo>
                    <a:pt x="6974806" y="4205202"/>
                  </a:lnTo>
                  <a:lnTo>
                    <a:pt x="0" y="4205202"/>
                  </a:lnTo>
                  <a:close/>
                </a:path>
              </a:pathLst>
            </a:custGeom>
            <a:solidFill>
              <a:srgbClr val="000000">
                <a:alpha val="0"/>
              </a:srgbClr>
            </a:solidFill>
          </p:spPr>
        </p:sp>
        <p:sp>
          <p:nvSpPr>
            <p:cNvPr name="TextBox 25" id="25"/>
            <p:cNvSpPr txBox="true"/>
            <p:nvPr/>
          </p:nvSpPr>
          <p:spPr>
            <a:xfrm>
              <a:off x="0" y="-38100"/>
              <a:ext cx="6974806" cy="4243302"/>
            </a:xfrm>
            <a:prstGeom prst="rect">
              <a:avLst/>
            </a:prstGeom>
          </p:spPr>
          <p:txBody>
            <a:bodyPr anchor="ctr" rtlCol="false" tIns="0" lIns="0" bIns="0" rIns="0"/>
            <a:lstStyle/>
            <a:p>
              <a:pPr algn="ctr" marL="0" indent="0" lvl="0">
                <a:lnSpc>
                  <a:spcPts val="5184"/>
                </a:lnSpc>
              </a:pPr>
              <a:r>
                <a:rPr lang="en-US" sz="4800">
                  <a:solidFill>
                    <a:srgbClr val="F2F2F2"/>
                  </a:solidFill>
                  <a:latin typeface="Arial"/>
                  <a:ea typeface="Arial"/>
                  <a:cs typeface="Arial"/>
                  <a:sym typeface="Arial"/>
                </a:rPr>
                <a:t>Platforme de socializare (publicare de conținut)</a:t>
              </a:r>
            </a:p>
          </p:txBody>
        </p:sp>
      </p:grpSp>
      <p:grpSp>
        <p:nvGrpSpPr>
          <p:cNvPr name="Group 26" id="26"/>
          <p:cNvGrpSpPr/>
          <p:nvPr/>
        </p:nvGrpSpPr>
        <p:grpSpPr>
          <a:xfrm rot="0">
            <a:off x="13074614" y="5733214"/>
            <a:ext cx="5231105" cy="3153902"/>
            <a:chOff x="0" y="0"/>
            <a:chExt cx="6974806" cy="4205202"/>
          </a:xfrm>
        </p:grpSpPr>
        <p:sp>
          <p:nvSpPr>
            <p:cNvPr name="Freeform 27" id="27"/>
            <p:cNvSpPr/>
            <p:nvPr/>
          </p:nvSpPr>
          <p:spPr>
            <a:xfrm flipH="false" flipV="false" rot="0">
              <a:off x="25400" y="25400"/>
              <a:ext cx="6924040" cy="4154424"/>
            </a:xfrm>
            <a:custGeom>
              <a:avLst/>
              <a:gdLst/>
              <a:ahLst/>
              <a:cxnLst/>
              <a:rect r="r" b="b" t="t" l="l"/>
              <a:pathLst>
                <a:path h="4154424" w="6924040">
                  <a:moveTo>
                    <a:pt x="0" y="0"/>
                  </a:moveTo>
                  <a:lnTo>
                    <a:pt x="6924040" y="0"/>
                  </a:lnTo>
                  <a:lnTo>
                    <a:pt x="6924040" y="4154424"/>
                  </a:lnTo>
                  <a:lnTo>
                    <a:pt x="0" y="4154424"/>
                  </a:lnTo>
                  <a:close/>
                </a:path>
              </a:pathLst>
            </a:custGeom>
            <a:solidFill>
              <a:srgbClr val="70C573"/>
            </a:solidFill>
          </p:spPr>
        </p:sp>
        <p:sp>
          <p:nvSpPr>
            <p:cNvPr name="Freeform 28" id="28"/>
            <p:cNvSpPr/>
            <p:nvPr/>
          </p:nvSpPr>
          <p:spPr>
            <a:xfrm flipH="false" flipV="false" rot="0">
              <a:off x="0" y="0"/>
              <a:ext cx="6974840" cy="4205224"/>
            </a:xfrm>
            <a:custGeom>
              <a:avLst/>
              <a:gdLst/>
              <a:ahLst/>
              <a:cxnLst/>
              <a:rect r="r" b="b" t="t" l="l"/>
              <a:pathLst>
                <a:path h="4205224" w="6974840">
                  <a:moveTo>
                    <a:pt x="25400" y="0"/>
                  </a:moveTo>
                  <a:lnTo>
                    <a:pt x="6949440" y="0"/>
                  </a:lnTo>
                  <a:cubicBezTo>
                    <a:pt x="6963410" y="0"/>
                    <a:pt x="6974840" y="11430"/>
                    <a:pt x="6974840" y="25400"/>
                  </a:cubicBezTo>
                  <a:lnTo>
                    <a:pt x="6974840" y="4179824"/>
                  </a:lnTo>
                  <a:cubicBezTo>
                    <a:pt x="6974840" y="4193794"/>
                    <a:pt x="6963410" y="4205224"/>
                    <a:pt x="6949440" y="4205224"/>
                  </a:cubicBezTo>
                  <a:lnTo>
                    <a:pt x="25400" y="4205224"/>
                  </a:lnTo>
                  <a:cubicBezTo>
                    <a:pt x="11430" y="4205224"/>
                    <a:pt x="0" y="4193794"/>
                    <a:pt x="0" y="4179824"/>
                  </a:cubicBezTo>
                  <a:lnTo>
                    <a:pt x="0" y="25400"/>
                  </a:lnTo>
                  <a:cubicBezTo>
                    <a:pt x="0" y="11430"/>
                    <a:pt x="11430" y="0"/>
                    <a:pt x="25400" y="0"/>
                  </a:cubicBezTo>
                  <a:moveTo>
                    <a:pt x="25400" y="50800"/>
                  </a:moveTo>
                  <a:lnTo>
                    <a:pt x="25400" y="25400"/>
                  </a:lnTo>
                  <a:lnTo>
                    <a:pt x="50800" y="25400"/>
                  </a:lnTo>
                  <a:lnTo>
                    <a:pt x="50800" y="4179824"/>
                  </a:lnTo>
                  <a:lnTo>
                    <a:pt x="25400" y="4179824"/>
                  </a:lnTo>
                  <a:lnTo>
                    <a:pt x="25400" y="4154424"/>
                  </a:lnTo>
                  <a:lnTo>
                    <a:pt x="6949440" y="4154424"/>
                  </a:lnTo>
                  <a:lnTo>
                    <a:pt x="6949440" y="4179824"/>
                  </a:lnTo>
                  <a:lnTo>
                    <a:pt x="6924040" y="4179824"/>
                  </a:lnTo>
                  <a:lnTo>
                    <a:pt x="6924040" y="25400"/>
                  </a:lnTo>
                  <a:lnTo>
                    <a:pt x="6949440" y="25400"/>
                  </a:lnTo>
                  <a:lnTo>
                    <a:pt x="6949440" y="50800"/>
                  </a:lnTo>
                  <a:lnTo>
                    <a:pt x="25400" y="50800"/>
                  </a:lnTo>
                  <a:close/>
                </a:path>
              </a:pathLst>
            </a:custGeom>
            <a:solidFill>
              <a:srgbClr val="F2F2F2"/>
            </a:solidFill>
          </p:spPr>
        </p:sp>
      </p:grpSp>
      <p:grpSp>
        <p:nvGrpSpPr>
          <p:cNvPr name="Group 29" id="29"/>
          <p:cNvGrpSpPr/>
          <p:nvPr/>
        </p:nvGrpSpPr>
        <p:grpSpPr>
          <a:xfrm rot="0">
            <a:off x="13074613" y="5733214"/>
            <a:ext cx="5231105" cy="3153902"/>
            <a:chOff x="0" y="0"/>
            <a:chExt cx="6974806" cy="4205202"/>
          </a:xfrm>
        </p:grpSpPr>
        <p:sp>
          <p:nvSpPr>
            <p:cNvPr name="Freeform 30" id="30"/>
            <p:cNvSpPr/>
            <p:nvPr/>
          </p:nvSpPr>
          <p:spPr>
            <a:xfrm flipH="false" flipV="false" rot="0">
              <a:off x="0" y="0"/>
              <a:ext cx="6974806" cy="4205202"/>
            </a:xfrm>
            <a:custGeom>
              <a:avLst/>
              <a:gdLst/>
              <a:ahLst/>
              <a:cxnLst/>
              <a:rect r="r" b="b" t="t" l="l"/>
              <a:pathLst>
                <a:path h="4205202" w="6974806">
                  <a:moveTo>
                    <a:pt x="0" y="0"/>
                  </a:moveTo>
                  <a:lnTo>
                    <a:pt x="6974806" y="0"/>
                  </a:lnTo>
                  <a:lnTo>
                    <a:pt x="6974806" y="4205202"/>
                  </a:lnTo>
                  <a:lnTo>
                    <a:pt x="0" y="4205202"/>
                  </a:lnTo>
                  <a:close/>
                </a:path>
              </a:pathLst>
            </a:custGeom>
            <a:solidFill>
              <a:srgbClr val="000000">
                <a:alpha val="0"/>
              </a:srgbClr>
            </a:solidFill>
          </p:spPr>
        </p:sp>
        <p:sp>
          <p:nvSpPr>
            <p:cNvPr name="TextBox 31" id="31"/>
            <p:cNvSpPr txBox="true"/>
            <p:nvPr/>
          </p:nvSpPr>
          <p:spPr>
            <a:xfrm>
              <a:off x="0" y="-38100"/>
              <a:ext cx="6974806" cy="4243302"/>
            </a:xfrm>
            <a:prstGeom prst="rect">
              <a:avLst/>
            </a:prstGeom>
          </p:spPr>
          <p:txBody>
            <a:bodyPr anchor="ctr" rtlCol="false" tIns="0" lIns="0" bIns="0" rIns="0"/>
            <a:lstStyle/>
            <a:p>
              <a:pPr algn="ctr" marL="0" indent="0" lvl="0">
                <a:lnSpc>
                  <a:spcPts val="5184"/>
                </a:lnSpc>
              </a:pPr>
              <a:r>
                <a:rPr lang="en-US" sz="4800">
                  <a:solidFill>
                    <a:srgbClr val="F2F2F2"/>
                  </a:solidFill>
                  <a:latin typeface="Arial"/>
                  <a:ea typeface="Arial"/>
                  <a:cs typeface="Arial"/>
                  <a:sym typeface="Arial"/>
                </a:rPr>
                <a:t>Motoare de căutare (vizibilitate)</a:t>
              </a:r>
            </a:p>
          </p:txBody>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Creativ cu un scop</a:t>
              </a:r>
            </a:p>
          </p:txBody>
        </p:sp>
      </p:grpSp>
      <p:graphicFrame>
        <p:nvGraphicFramePr>
          <p:cNvPr name="Table 7" id="7"/>
          <p:cNvGraphicFramePr>
            <a:graphicFrameLocks noGrp="true"/>
          </p:cNvGraphicFramePr>
          <p:nvPr/>
        </p:nvGraphicFramePr>
        <p:xfrm>
          <a:off x="2839871" y="1993095"/>
          <a:ext cx="12573000" cy="6887093"/>
        </p:xfrm>
        <a:graphic>
          <a:graphicData uri="http://schemas.openxmlformats.org/drawingml/2006/table">
            <a:tbl>
              <a:tblPr/>
              <a:tblGrid>
                <a:gridCol w="3143250"/>
                <a:gridCol w="3143250"/>
                <a:gridCol w="3143250"/>
                <a:gridCol w="3143250"/>
              </a:tblGrid>
              <a:tr h="886438">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Format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Instrument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Exemplu</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Focus pe sustenabilitate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00131">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Fotografii</a:t>
                      </a:r>
                      <a:endParaRPr lang="en-US" sz="1100"/>
                    </a:p>
                    <a:p>
                      <a:pPr algn="ctr"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Camera telefonului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Trasee forestiere, animale sălbatice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Prezentați frumusețea naturală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0131">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Videoclipuri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Instagram Reels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Artizani locali, călătorii ecologice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Promovați autenticitatea culturală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0131">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Postări pe blog</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WordPress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Articolul „10 sfaturi ecologice”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Educați și inspirați călătoriile conștiente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0131">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Infografice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Canva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„Cum afectează turismul recifele de corali”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Vizualizați probleme complexe în mod simplu</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0131">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Podcasturi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Spotify/Prezentator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Interviuri cu ghizi locali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Împărtășește voci și povești locale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DAGv4vsWDfU</dc:identifier>
  <dcterms:modified xsi:type="dcterms:W3CDTF">2011-08-01T06:04:30Z</dcterms:modified>
  <cp:revision>1</cp:revision>
  <dc:title>Copy of Module 3_Sub module 3.1.pptx</dc:title>
</cp:coreProperties>
</file>